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59" r:id="rId3"/>
    <p:sldId id="261" r:id="rId4"/>
    <p:sldId id="260" r:id="rId5"/>
    <p:sldId id="272" r:id="rId6"/>
    <p:sldId id="264" r:id="rId7"/>
    <p:sldId id="266" r:id="rId8"/>
    <p:sldId id="267" r:id="rId9"/>
    <p:sldId id="269" r:id="rId10"/>
    <p:sldId id="270" r:id="rId11"/>
    <p:sldId id="263" r:id="rId12"/>
    <p:sldId id="268" r:id="rId13"/>
  </p:sldIdLst>
  <p:sldSz cx="9906000" cy="6858000" type="A4"/>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87" autoAdjust="0"/>
    <p:restoredTop sz="99880" autoAdjust="0"/>
  </p:normalViewPr>
  <p:slideViewPr>
    <p:cSldViewPr>
      <p:cViewPr>
        <p:scale>
          <a:sx n="90" d="100"/>
          <a:sy n="90" d="100"/>
        </p:scale>
        <p:origin x="-2184" y="-600"/>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688442-DAEC-4CB1-8F56-C0CFCB63BF83}" type="doc">
      <dgm:prSet loTypeId="urn:microsoft.com/office/officeart/2005/8/layout/hProcess9" loCatId="process" qsTypeId="urn:microsoft.com/office/officeart/2005/8/quickstyle/simple1" qsCatId="simple" csTypeId="urn:microsoft.com/office/officeart/2005/8/colors/accent1_2" csCatId="accent1" phldr="1"/>
      <dgm:spPr/>
    </dgm:pt>
    <dgm:pt modelId="{E5C27886-8EF5-403A-8305-8474DBA3E4DE}">
      <dgm:prSet phldrT="[Text]"/>
      <dgm:spPr>
        <a:xfrm>
          <a:off x="1545" y="961312"/>
          <a:ext cx="2317239" cy="1281750"/>
        </a:xfr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nchor="t" anchorCtr="0"/>
        <a:lstStyle/>
        <a:p>
          <a:r>
            <a:rPr lang="en-GB" u="sng" dirty="0">
              <a:solidFill>
                <a:sysClr val="window" lastClr="FFFFFF"/>
              </a:solidFill>
              <a:latin typeface="Calibri"/>
              <a:ea typeface="+mn-ea"/>
              <a:cs typeface="+mn-cs"/>
            </a:rPr>
            <a:t>Part 1</a:t>
          </a:r>
          <a:br>
            <a:rPr lang="en-GB" u="sng" dirty="0">
              <a:solidFill>
                <a:sysClr val="window" lastClr="FFFFFF"/>
              </a:solidFill>
              <a:latin typeface="Calibri"/>
              <a:ea typeface="+mn-ea"/>
              <a:cs typeface="+mn-cs"/>
            </a:rPr>
          </a:br>
          <a:r>
            <a:rPr lang="en-GB" dirty="0">
              <a:solidFill>
                <a:sysClr val="window" lastClr="FFFFFF"/>
              </a:solidFill>
              <a:latin typeface="Calibri"/>
              <a:ea typeface="+mn-ea"/>
              <a:cs typeface="+mn-cs"/>
            </a:rPr>
            <a:t/>
          </a:r>
          <a:br>
            <a:rPr lang="en-GB" dirty="0">
              <a:solidFill>
                <a:sysClr val="window" lastClr="FFFFFF"/>
              </a:solidFill>
              <a:latin typeface="Calibri"/>
              <a:ea typeface="+mn-ea"/>
              <a:cs typeface="+mn-cs"/>
            </a:rPr>
          </a:br>
          <a:r>
            <a:rPr lang="en-GB" dirty="0">
              <a:solidFill>
                <a:sysClr val="window" lastClr="FFFFFF"/>
              </a:solidFill>
              <a:latin typeface="Calibri"/>
              <a:ea typeface="+mn-ea"/>
              <a:cs typeface="+mn-cs"/>
            </a:rPr>
            <a:t>Theoretical Test</a:t>
          </a:r>
        </a:p>
      </dgm:t>
    </dgm:pt>
    <dgm:pt modelId="{E215BDC9-EFEE-4A98-BB53-751D72B8B723}" type="parTrans" cxnId="{1E4E2762-0EA0-4BC0-9B84-09C67687DBF7}">
      <dgm:prSet/>
      <dgm:spPr/>
      <dgm:t>
        <a:bodyPr/>
        <a:lstStyle/>
        <a:p>
          <a:endParaRPr lang="en-GB"/>
        </a:p>
      </dgm:t>
    </dgm:pt>
    <dgm:pt modelId="{03D1A62A-7C7D-4BBB-9012-B5368B76B7EA}" type="sibTrans" cxnId="{1E4E2762-0EA0-4BC0-9B84-09C67687DBF7}">
      <dgm:prSet/>
      <dgm:spPr/>
      <dgm:t>
        <a:bodyPr/>
        <a:lstStyle/>
        <a:p>
          <a:endParaRPr lang="en-GB"/>
        </a:p>
      </dgm:t>
    </dgm:pt>
    <dgm:pt modelId="{243B0389-DB9A-4580-8B06-EE3D1CFF48B2}">
      <dgm:prSet phldrT="[Text]"/>
      <dgm:spPr>
        <a:xfrm>
          <a:off x="2459223" y="961312"/>
          <a:ext cx="2317239" cy="1281750"/>
        </a:xfr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nchor="t" anchorCtr="0"/>
        <a:lstStyle/>
        <a:p>
          <a:pPr algn="ctr"/>
          <a:r>
            <a:rPr lang="en-GB" u="sng" dirty="0">
              <a:solidFill>
                <a:sysClr val="window" lastClr="FFFFFF"/>
              </a:solidFill>
              <a:latin typeface="Calibri"/>
              <a:ea typeface="+mn-ea"/>
              <a:cs typeface="+mn-cs"/>
            </a:rPr>
            <a:t>Part 2</a:t>
          </a:r>
          <a:br>
            <a:rPr lang="en-GB" u="sng" dirty="0">
              <a:solidFill>
                <a:sysClr val="window" lastClr="FFFFFF"/>
              </a:solidFill>
              <a:latin typeface="Calibri"/>
              <a:ea typeface="+mn-ea"/>
              <a:cs typeface="+mn-cs"/>
            </a:rPr>
          </a:br>
          <a:endParaRPr lang="en-GB" u="sng" dirty="0" smtClean="0">
            <a:solidFill>
              <a:sysClr val="window" lastClr="FFFFFF"/>
            </a:solidFill>
            <a:latin typeface="Calibri"/>
            <a:ea typeface="+mn-ea"/>
            <a:cs typeface="+mn-cs"/>
          </a:endParaRPr>
        </a:p>
        <a:p>
          <a:pPr algn="l"/>
          <a:r>
            <a:rPr lang="en-GB" u="none" dirty="0" smtClean="0">
              <a:solidFill>
                <a:sysClr val="window" lastClr="FFFFFF"/>
              </a:solidFill>
              <a:latin typeface="Calibri"/>
              <a:ea typeface="+mn-ea"/>
              <a:cs typeface="+mn-cs"/>
            </a:rPr>
            <a:t>a</a:t>
          </a:r>
          <a:r>
            <a:rPr lang="en-GB" u="none" dirty="0">
              <a:solidFill>
                <a:sysClr val="window" lastClr="FFFFFF"/>
              </a:solidFill>
              <a:latin typeface="Calibri"/>
              <a:ea typeface="+mn-ea"/>
              <a:cs typeface="+mn-cs"/>
            </a:rPr>
            <a:t>) </a:t>
          </a:r>
          <a:r>
            <a:rPr lang="en-GB" u="none" dirty="0" smtClean="0">
              <a:solidFill>
                <a:sysClr val="window" lastClr="FFFFFF"/>
              </a:solidFill>
              <a:latin typeface="Calibri"/>
              <a:ea typeface="+mn-ea"/>
              <a:cs typeface="+mn-cs"/>
            </a:rPr>
            <a:t>Practical </a:t>
          </a:r>
          <a:r>
            <a:rPr lang="en-GB" u="none" dirty="0">
              <a:solidFill>
                <a:sysClr val="window" lastClr="FFFFFF"/>
              </a:solidFill>
              <a:latin typeface="Calibri"/>
              <a:ea typeface="+mn-ea"/>
              <a:cs typeface="+mn-cs"/>
            </a:rPr>
            <a:t>tests</a:t>
          </a:r>
        </a:p>
        <a:p>
          <a:pPr algn="l"/>
          <a:r>
            <a:rPr lang="en-GB" u="none" dirty="0">
              <a:solidFill>
                <a:sysClr val="window" lastClr="FFFFFF"/>
              </a:solidFill>
              <a:latin typeface="Calibri"/>
              <a:ea typeface="+mn-ea"/>
              <a:cs typeface="+mn-cs"/>
            </a:rPr>
            <a:t>b) Oral examination</a:t>
          </a:r>
        </a:p>
      </dgm:t>
    </dgm:pt>
    <dgm:pt modelId="{A6236E44-B8A6-436A-B018-4A367CED362D}" type="parTrans" cxnId="{0F6BF18B-5F66-4BA1-93A4-DFFF8735FF3E}">
      <dgm:prSet/>
      <dgm:spPr/>
      <dgm:t>
        <a:bodyPr/>
        <a:lstStyle/>
        <a:p>
          <a:endParaRPr lang="en-GB"/>
        </a:p>
      </dgm:t>
    </dgm:pt>
    <dgm:pt modelId="{7693E34C-C993-4BE5-A3DA-A6FF064DDE58}" type="sibTrans" cxnId="{0F6BF18B-5F66-4BA1-93A4-DFFF8735FF3E}">
      <dgm:prSet/>
      <dgm:spPr/>
      <dgm:t>
        <a:bodyPr/>
        <a:lstStyle/>
        <a:p>
          <a:endParaRPr lang="en-GB"/>
        </a:p>
      </dgm:t>
    </dgm:pt>
    <dgm:pt modelId="{9F884AE6-79C7-4B8E-99DA-0D9F79B5212C}">
      <dgm:prSet phldrT="[Text]"/>
      <dgm:spPr>
        <a:xfrm>
          <a:off x="4916901" y="961312"/>
          <a:ext cx="2317239" cy="1281750"/>
        </a:xfr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nchor="t" anchorCtr="0"/>
        <a:lstStyle/>
        <a:p>
          <a:r>
            <a:rPr lang="en-GB" u="sng">
              <a:solidFill>
                <a:sysClr val="window" lastClr="FFFFFF"/>
              </a:solidFill>
              <a:latin typeface="Calibri"/>
              <a:ea typeface="+mn-ea"/>
              <a:cs typeface="+mn-cs"/>
            </a:rPr>
            <a:t>Part 3</a:t>
          </a:r>
          <a:br>
            <a:rPr lang="en-GB" u="sng">
              <a:solidFill>
                <a:sysClr val="window" lastClr="FFFFFF"/>
              </a:solidFill>
              <a:latin typeface="Calibri"/>
              <a:ea typeface="+mn-ea"/>
              <a:cs typeface="+mn-cs"/>
            </a:rPr>
          </a:br>
          <a:r>
            <a:rPr lang="en-GB">
              <a:solidFill>
                <a:sysClr val="window" lastClr="FFFFFF"/>
              </a:solidFill>
              <a:latin typeface="Calibri"/>
              <a:ea typeface="+mn-ea"/>
              <a:cs typeface="+mn-cs"/>
            </a:rPr>
            <a:t/>
          </a:r>
          <a:br>
            <a:rPr lang="en-GB">
              <a:solidFill>
                <a:sysClr val="window" lastClr="FFFFFF"/>
              </a:solidFill>
              <a:latin typeface="Calibri"/>
              <a:ea typeface="+mn-ea"/>
              <a:cs typeface="+mn-cs"/>
            </a:rPr>
          </a:br>
          <a:r>
            <a:rPr lang="en-GB">
              <a:solidFill>
                <a:sysClr val="window" lastClr="FFFFFF"/>
              </a:solidFill>
              <a:latin typeface="Calibri"/>
              <a:ea typeface="+mn-ea"/>
              <a:cs typeface="+mn-cs"/>
            </a:rPr>
            <a:t>Professional Interview</a:t>
          </a:r>
          <a:br>
            <a:rPr lang="en-GB">
              <a:solidFill>
                <a:sysClr val="window" lastClr="FFFFFF"/>
              </a:solidFill>
              <a:latin typeface="Calibri"/>
              <a:ea typeface="+mn-ea"/>
              <a:cs typeface="+mn-cs"/>
            </a:rPr>
          </a:br>
          <a:endParaRPr lang="en-GB">
            <a:solidFill>
              <a:sysClr val="window" lastClr="FFFFFF"/>
            </a:solidFill>
            <a:latin typeface="Calibri"/>
            <a:ea typeface="+mn-ea"/>
            <a:cs typeface="+mn-cs"/>
          </a:endParaRPr>
        </a:p>
      </dgm:t>
    </dgm:pt>
    <dgm:pt modelId="{CFBDC0BD-5D5A-4B8C-9720-BBA779C9E8BF}" type="parTrans" cxnId="{ECBDF37C-1630-4E8F-90FA-E225350D510C}">
      <dgm:prSet/>
      <dgm:spPr/>
      <dgm:t>
        <a:bodyPr/>
        <a:lstStyle/>
        <a:p>
          <a:endParaRPr lang="en-GB"/>
        </a:p>
      </dgm:t>
    </dgm:pt>
    <dgm:pt modelId="{2517B6A1-09F5-4242-BDF2-C9E42D7B0D95}" type="sibTrans" cxnId="{ECBDF37C-1630-4E8F-90FA-E225350D510C}">
      <dgm:prSet/>
      <dgm:spPr/>
      <dgm:t>
        <a:bodyPr/>
        <a:lstStyle/>
        <a:p>
          <a:endParaRPr lang="en-GB"/>
        </a:p>
      </dgm:t>
    </dgm:pt>
    <dgm:pt modelId="{CD1858E0-946B-4861-B507-3F8375C67A9A}" type="pres">
      <dgm:prSet presAssocID="{D4688442-DAEC-4CB1-8F56-C0CFCB63BF83}" presName="CompostProcess" presStyleCnt="0">
        <dgm:presLayoutVars>
          <dgm:dir/>
          <dgm:resizeHandles val="exact"/>
        </dgm:presLayoutVars>
      </dgm:prSet>
      <dgm:spPr/>
    </dgm:pt>
    <dgm:pt modelId="{CB650F36-1BD4-4AA3-AA35-6AC60A14AD8F}" type="pres">
      <dgm:prSet presAssocID="{D4688442-DAEC-4CB1-8F56-C0CFCB63BF83}" presName="arrow" presStyleLbl="bgShp" presStyleIdx="0" presStyleCnt="1" custScaleX="76953" custScaleY="85616" custLinFactNeighborX="2985"/>
      <dgm:spPr>
        <a:xfrm>
          <a:off x="542676" y="0"/>
          <a:ext cx="6150333" cy="3204375"/>
        </a:xfrm>
        <a:prstGeom prst="rightArrow">
          <a:avLst/>
        </a:prstGeom>
        <a:solidFill>
          <a:srgbClr val="4F81BD">
            <a:tint val="40000"/>
            <a:hueOff val="0"/>
            <a:satOff val="0"/>
            <a:lumOff val="0"/>
            <a:alphaOff val="0"/>
          </a:srgbClr>
        </a:solidFill>
        <a:ln>
          <a:noFill/>
        </a:ln>
        <a:effectLst/>
      </dgm:spPr>
      <dgm:t>
        <a:bodyPr/>
        <a:lstStyle/>
        <a:p>
          <a:endParaRPr lang="en-GB"/>
        </a:p>
      </dgm:t>
    </dgm:pt>
    <dgm:pt modelId="{4278C4EC-D2C5-4691-BF64-04C228611318}" type="pres">
      <dgm:prSet presAssocID="{D4688442-DAEC-4CB1-8F56-C0CFCB63BF83}" presName="linearProcess" presStyleCnt="0"/>
      <dgm:spPr/>
    </dgm:pt>
    <dgm:pt modelId="{0C58A98E-BB5C-4E62-851F-DC138F9DEF74}" type="pres">
      <dgm:prSet presAssocID="{E5C27886-8EF5-403A-8305-8474DBA3E4DE}" presName="textNode" presStyleLbl="node1" presStyleIdx="0" presStyleCnt="3">
        <dgm:presLayoutVars>
          <dgm:bulletEnabled val="1"/>
        </dgm:presLayoutVars>
      </dgm:prSet>
      <dgm:spPr>
        <a:prstGeom prst="roundRect">
          <a:avLst/>
        </a:prstGeom>
      </dgm:spPr>
      <dgm:t>
        <a:bodyPr/>
        <a:lstStyle/>
        <a:p>
          <a:endParaRPr lang="en-GB"/>
        </a:p>
      </dgm:t>
    </dgm:pt>
    <dgm:pt modelId="{B575481C-1CB6-4F7F-9207-9DE0B77B2EFF}" type="pres">
      <dgm:prSet presAssocID="{03D1A62A-7C7D-4BBB-9012-B5368B76B7EA}" presName="sibTrans" presStyleCnt="0"/>
      <dgm:spPr/>
    </dgm:pt>
    <dgm:pt modelId="{35E23605-2BF8-48CE-81F5-BA440716B171}" type="pres">
      <dgm:prSet presAssocID="{243B0389-DB9A-4580-8B06-EE3D1CFF48B2}" presName="textNode" presStyleLbl="node1" presStyleIdx="1" presStyleCnt="3">
        <dgm:presLayoutVars>
          <dgm:bulletEnabled val="1"/>
        </dgm:presLayoutVars>
      </dgm:prSet>
      <dgm:spPr>
        <a:prstGeom prst="roundRect">
          <a:avLst/>
        </a:prstGeom>
      </dgm:spPr>
      <dgm:t>
        <a:bodyPr/>
        <a:lstStyle/>
        <a:p>
          <a:endParaRPr lang="en-GB"/>
        </a:p>
      </dgm:t>
    </dgm:pt>
    <dgm:pt modelId="{132CC978-B647-4685-87DE-8FE72FA17F95}" type="pres">
      <dgm:prSet presAssocID="{7693E34C-C993-4BE5-A3DA-A6FF064DDE58}" presName="sibTrans" presStyleCnt="0"/>
      <dgm:spPr/>
    </dgm:pt>
    <dgm:pt modelId="{1C24E068-C126-44B9-B9CC-12CDB0B8F792}" type="pres">
      <dgm:prSet presAssocID="{9F884AE6-79C7-4B8E-99DA-0D9F79B5212C}" presName="textNode" presStyleLbl="node1" presStyleIdx="2" presStyleCnt="3">
        <dgm:presLayoutVars>
          <dgm:bulletEnabled val="1"/>
        </dgm:presLayoutVars>
      </dgm:prSet>
      <dgm:spPr>
        <a:prstGeom prst="roundRect">
          <a:avLst/>
        </a:prstGeom>
      </dgm:spPr>
      <dgm:t>
        <a:bodyPr/>
        <a:lstStyle/>
        <a:p>
          <a:endParaRPr lang="en-GB"/>
        </a:p>
      </dgm:t>
    </dgm:pt>
  </dgm:ptLst>
  <dgm:cxnLst>
    <dgm:cxn modelId="{ECBDF37C-1630-4E8F-90FA-E225350D510C}" srcId="{D4688442-DAEC-4CB1-8F56-C0CFCB63BF83}" destId="{9F884AE6-79C7-4B8E-99DA-0D9F79B5212C}" srcOrd="2" destOrd="0" parTransId="{CFBDC0BD-5D5A-4B8C-9720-BBA779C9E8BF}" sibTransId="{2517B6A1-09F5-4242-BDF2-C9E42D7B0D95}"/>
    <dgm:cxn modelId="{734D7ADD-C070-41EC-BF82-4D83EA980F6A}" type="presOf" srcId="{D4688442-DAEC-4CB1-8F56-C0CFCB63BF83}" destId="{CD1858E0-946B-4861-B507-3F8375C67A9A}" srcOrd="0" destOrd="0" presId="urn:microsoft.com/office/officeart/2005/8/layout/hProcess9"/>
    <dgm:cxn modelId="{36CC4E31-9AC1-4871-B4D8-0A6FDCEF772C}" type="presOf" srcId="{E5C27886-8EF5-403A-8305-8474DBA3E4DE}" destId="{0C58A98E-BB5C-4E62-851F-DC138F9DEF74}" srcOrd="0" destOrd="0" presId="urn:microsoft.com/office/officeart/2005/8/layout/hProcess9"/>
    <dgm:cxn modelId="{1E92A8AD-2114-4C77-8B1E-2C67BA51E046}" type="presOf" srcId="{9F884AE6-79C7-4B8E-99DA-0D9F79B5212C}" destId="{1C24E068-C126-44B9-B9CC-12CDB0B8F792}" srcOrd="0" destOrd="0" presId="urn:microsoft.com/office/officeart/2005/8/layout/hProcess9"/>
    <dgm:cxn modelId="{1E4E2762-0EA0-4BC0-9B84-09C67687DBF7}" srcId="{D4688442-DAEC-4CB1-8F56-C0CFCB63BF83}" destId="{E5C27886-8EF5-403A-8305-8474DBA3E4DE}" srcOrd="0" destOrd="0" parTransId="{E215BDC9-EFEE-4A98-BB53-751D72B8B723}" sibTransId="{03D1A62A-7C7D-4BBB-9012-B5368B76B7EA}"/>
    <dgm:cxn modelId="{A34C7B3C-10AF-45FD-9EA3-319766FC89A2}" type="presOf" srcId="{243B0389-DB9A-4580-8B06-EE3D1CFF48B2}" destId="{35E23605-2BF8-48CE-81F5-BA440716B171}" srcOrd="0" destOrd="0" presId="urn:microsoft.com/office/officeart/2005/8/layout/hProcess9"/>
    <dgm:cxn modelId="{0F6BF18B-5F66-4BA1-93A4-DFFF8735FF3E}" srcId="{D4688442-DAEC-4CB1-8F56-C0CFCB63BF83}" destId="{243B0389-DB9A-4580-8B06-EE3D1CFF48B2}" srcOrd="1" destOrd="0" parTransId="{A6236E44-B8A6-436A-B018-4A367CED362D}" sibTransId="{7693E34C-C993-4BE5-A3DA-A6FF064DDE58}"/>
    <dgm:cxn modelId="{90F6A603-8FE2-49F2-9ACA-27533DEF6320}" type="presParOf" srcId="{CD1858E0-946B-4861-B507-3F8375C67A9A}" destId="{CB650F36-1BD4-4AA3-AA35-6AC60A14AD8F}" srcOrd="0" destOrd="0" presId="urn:microsoft.com/office/officeart/2005/8/layout/hProcess9"/>
    <dgm:cxn modelId="{7EF2B9B0-7A9C-4193-97E4-A48C3214CAAB}" type="presParOf" srcId="{CD1858E0-946B-4861-B507-3F8375C67A9A}" destId="{4278C4EC-D2C5-4691-BF64-04C228611318}" srcOrd="1" destOrd="0" presId="urn:microsoft.com/office/officeart/2005/8/layout/hProcess9"/>
    <dgm:cxn modelId="{45A2B20A-62C8-4C84-B6E5-4E000810E74A}" type="presParOf" srcId="{4278C4EC-D2C5-4691-BF64-04C228611318}" destId="{0C58A98E-BB5C-4E62-851F-DC138F9DEF74}" srcOrd="0" destOrd="0" presId="urn:microsoft.com/office/officeart/2005/8/layout/hProcess9"/>
    <dgm:cxn modelId="{8D9DE527-1539-4B2C-9538-C7DCA76B18A4}" type="presParOf" srcId="{4278C4EC-D2C5-4691-BF64-04C228611318}" destId="{B575481C-1CB6-4F7F-9207-9DE0B77B2EFF}" srcOrd="1" destOrd="0" presId="urn:microsoft.com/office/officeart/2005/8/layout/hProcess9"/>
    <dgm:cxn modelId="{162B852E-0D8C-42AD-88E4-7A9160264A78}" type="presParOf" srcId="{4278C4EC-D2C5-4691-BF64-04C228611318}" destId="{35E23605-2BF8-48CE-81F5-BA440716B171}" srcOrd="2" destOrd="0" presId="urn:microsoft.com/office/officeart/2005/8/layout/hProcess9"/>
    <dgm:cxn modelId="{E6E450CD-F2B0-42A9-AEEA-5D981AC2CA32}" type="presParOf" srcId="{4278C4EC-D2C5-4691-BF64-04C228611318}" destId="{132CC978-B647-4685-87DE-8FE72FA17F95}" srcOrd="3" destOrd="0" presId="urn:microsoft.com/office/officeart/2005/8/layout/hProcess9"/>
    <dgm:cxn modelId="{6173AB26-F492-4E16-BE59-3A588D3A2D9F}" type="presParOf" srcId="{4278C4EC-D2C5-4691-BF64-04C228611318}" destId="{1C24E068-C126-44B9-B9CC-12CDB0B8F792}"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650F36-1BD4-4AA3-AA35-6AC60A14AD8F}">
      <dsp:nvSpPr>
        <dsp:cNvPr id="0" name=""/>
        <dsp:cNvSpPr/>
      </dsp:nvSpPr>
      <dsp:spPr>
        <a:xfrm>
          <a:off x="1264928" y="179601"/>
          <a:ext cx="4171949" cy="2138037"/>
        </a:xfrm>
        <a:prstGeom prst="rightArrow">
          <a:avLst/>
        </a:prstGeom>
        <a:solidFill>
          <a:srgbClr val="4F81BD">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0C58A98E-BB5C-4E62-851F-DC138F9DEF74}">
      <dsp:nvSpPr>
        <dsp:cNvPr id="0" name=""/>
        <dsp:cNvSpPr/>
      </dsp:nvSpPr>
      <dsp:spPr>
        <a:xfrm>
          <a:off x="209127" y="749172"/>
          <a:ext cx="1913444" cy="998896"/>
        </a:xfrm>
        <a:prstGeom prst="round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lvl="0" algn="ctr" defTabSz="533400">
            <a:lnSpc>
              <a:spcPct val="90000"/>
            </a:lnSpc>
            <a:spcBef>
              <a:spcPct val="0"/>
            </a:spcBef>
            <a:spcAft>
              <a:spcPct val="35000"/>
            </a:spcAft>
          </a:pPr>
          <a:r>
            <a:rPr lang="en-GB" sz="1200" u="sng" kern="1200" dirty="0">
              <a:solidFill>
                <a:sysClr val="window" lastClr="FFFFFF"/>
              </a:solidFill>
              <a:latin typeface="Calibri"/>
              <a:ea typeface="+mn-ea"/>
              <a:cs typeface="+mn-cs"/>
            </a:rPr>
            <a:t>Part 1</a:t>
          </a:r>
          <a:br>
            <a:rPr lang="en-GB" sz="1200" u="sng" kern="1200" dirty="0">
              <a:solidFill>
                <a:sysClr val="window" lastClr="FFFFFF"/>
              </a:solidFill>
              <a:latin typeface="Calibri"/>
              <a:ea typeface="+mn-ea"/>
              <a:cs typeface="+mn-cs"/>
            </a:rPr>
          </a:br>
          <a:r>
            <a:rPr lang="en-GB" sz="1200" kern="1200" dirty="0">
              <a:solidFill>
                <a:sysClr val="window" lastClr="FFFFFF"/>
              </a:solidFill>
              <a:latin typeface="Calibri"/>
              <a:ea typeface="+mn-ea"/>
              <a:cs typeface="+mn-cs"/>
            </a:rPr>
            <a:t/>
          </a:r>
          <a:br>
            <a:rPr lang="en-GB" sz="1200" kern="1200" dirty="0">
              <a:solidFill>
                <a:sysClr val="window" lastClr="FFFFFF"/>
              </a:solidFill>
              <a:latin typeface="Calibri"/>
              <a:ea typeface="+mn-ea"/>
              <a:cs typeface="+mn-cs"/>
            </a:rPr>
          </a:br>
          <a:r>
            <a:rPr lang="en-GB" sz="1200" kern="1200" dirty="0">
              <a:solidFill>
                <a:sysClr val="window" lastClr="FFFFFF"/>
              </a:solidFill>
              <a:latin typeface="Calibri"/>
              <a:ea typeface="+mn-ea"/>
              <a:cs typeface="+mn-cs"/>
            </a:rPr>
            <a:t>Theoretical Test</a:t>
          </a:r>
        </a:p>
      </dsp:txBody>
      <dsp:txXfrm>
        <a:off x="257889" y="797934"/>
        <a:ext cx="1815920" cy="901372"/>
      </dsp:txXfrm>
    </dsp:sp>
    <dsp:sp modelId="{35E23605-2BF8-48CE-81F5-BA440716B171}">
      <dsp:nvSpPr>
        <dsp:cNvPr id="0" name=""/>
        <dsp:cNvSpPr/>
      </dsp:nvSpPr>
      <dsp:spPr>
        <a:xfrm>
          <a:off x="2232351" y="749172"/>
          <a:ext cx="1913444" cy="998896"/>
        </a:xfrm>
        <a:prstGeom prst="round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lvl="0" algn="ctr" defTabSz="533400">
            <a:lnSpc>
              <a:spcPct val="90000"/>
            </a:lnSpc>
            <a:spcBef>
              <a:spcPct val="0"/>
            </a:spcBef>
            <a:spcAft>
              <a:spcPct val="35000"/>
            </a:spcAft>
          </a:pPr>
          <a:r>
            <a:rPr lang="en-GB" sz="1200" u="sng" kern="1200" dirty="0">
              <a:solidFill>
                <a:sysClr val="window" lastClr="FFFFFF"/>
              </a:solidFill>
              <a:latin typeface="Calibri"/>
              <a:ea typeface="+mn-ea"/>
              <a:cs typeface="+mn-cs"/>
            </a:rPr>
            <a:t>Part 2</a:t>
          </a:r>
          <a:br>
            <a:rPr lang="en-GB" sz="1200" u="sng" kern="1200" dirty="0">
              <a:solidFill>
                <a:sysClr val="window" lastClr="FFFFFF"/>
              </a:solidFill>
              <a:latin typeface="Calibri"/>
              <a:ea typeface="+mn-ea"/>
              <a:cs typeface="+mn-cs"/>
            </a:rPr>
          </a:br>
          <a:endParaRPr lang="en-GB" sz="1200" u="sng" kern="1200" dirty="0" smtClean="0">
            <a:solidFill>
              <a:sysClr val="window" lastClr="FFFFFF"/>
            </a:solidFill>
            <a:latin typeface="Calibri"/>
            <a:ea typeface="+mn-ea"/>
            <a:cs typeface="+mn-cs"/>
          </a:endParaRPr>
        </a:p>
        <a:p>
          <a:pPr lvl="0" algn="l" defTabSz="533400">
            <a:lnSpc>
              <a:spcPct val="90000"/>
            </a:lnSpc>
            <a:spcBef>
              <a:spcPct val="0"/>
            </a:spcBef>
            <a:spcAft>
              <a:spcPct val="35000"/>
            </a:spcAft>
          </a:pPr>
          <a:r>
            <a:rPr lang="en-GB" sz="1200" u="none" kern="1200" dirty="0" smtClean="0">
              <a:solidFill>
                <a:sysClr val="window" lastClr="FFFFFF"/>
              </a:solidFill>
              <a:latin typeface="Calibri"/>
              <a:ea typeface="+mn-ea"/>
              <a:cs typeface="+mn-cs"/>
            </a:rPr>
            <a:t>a</a:t>
          </a:r>
          <a:r>
            <a:rPr lang="en-GB" sz="1200" u="none" kern="1200" dirty="0">
              <a:solidFill>
                <a:sysClr val="window" lastClr="FFFFFF"/>
              </a:solidFill>
              <a:latin typeface="Calibri"/>
              <a:ea typeface="+mn-ea"/>
              <a:cs typeface="+mn-cs"/>
            </a:rPr>
            <a:t>) </a:t>
          </a:r>
          <a:r>
            <a:rPr lang="en-GB" sz="1200" u="none" kern="1200" dirty="0" smtClean="0">
              <a:solidFill>
                <a:sysClr val="window" lastClr="FFFFFF"/>
              </a:solidFill>
              <a:latin typeface="Calibri"/>
              <a:ea typeface="+mn-ea"/>
              <a:cs typeface="+mn-cs"/>
            </a:rPr>
            <a:t>Practical </a:t>
          </a:r>
          <a:r>
            <a:rPr lang="en-GB" sz="1200" u="none" kern="1200" dirty="0">
              <a:solidFill>
                <a:sysClr val="window" lastClr="FFFFFF"/>
              </a:solidFill>
              <a:latin typeface="Calibri"/>
              <a:ea typeface="+mn-ea"/>
              <a:cs typeface="+mn-cs"/>
            </a:rPr>
            <a:t>tests</a:t>
          </a:r>
        </a:p>
        <a:p>
          <a:pPr lvl="0" algn="l" defTabSz="533400">
            <a:lnSpc>
              <a:spcPct val="90000"/>
            </a:lnSpc>
            <a:spcBef>
              <a:spcPct val="0"/>
            </a:spcBef>
            <a:spcAft>
              <a:spcPct val="35000"/>
            </a:spcAft>
          </a:pPr>
          <a:r>
            <a:rPr lang="en-GB" sz="1200" u="none" kern="1200" dirty="0">
              <a:solidFill>
                <a:sysClr val="window" lastClr="FFFFFF"/>
              </a:solidFill>
              <a:latin typeface="Calibri"/>
              <a:ea typeface="+mn-ea"/>
              <a:cs typeface="+mn-cs"/>
            </a:rPr>
            <a:t>b) Oral examination</a:t>
          </a:r>
        </a:p>
      </dsp:txBody>
      <dsp:txXfrm>
        <a:off x="2281113" y="797934"/>
        <a:ext cx="1815920" cy="901372"/>
      </dsp:txXfrm>
    </dsp:sp>
    <dsp:sp modelId="{1C24E068-C126-44B9-B9CC-12CDB0B8F792}">
      <dsp:nvSpPr>
        <dsp:cNvPr id="0" name=""/>
        <dsp:cNvSpPr/>
      </dsp:nvSpPr>
      <dsp:spPr>
        <a:xfrm>
          <a:off x="4255576" y="749172"/>
          <a:ext cx="1913444" cy="998896"/>
        </a:xfrm>
        <a:prstGeom prst="round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lvl="0" algn="ctr" defTabSz="533400">
            <a:lnSpc>
              <a:spcPct val="90000"/>
            </a:lnSpc>
            <a:spcBef>
              <a:spcPct val="0"/>
            </a:spcBef>
            <a:spcAft>
              <a:spcPct val="35000"/>
            </a:spcAft>
          </a:pPr>
          <a:r>
            <a:rPr lang="en-GB" sz="1200" u="sng" kern="1200">
              <a:solidFill>
                <a:sysClr val="window" lastClr="FFFFFF"/>
              </a:solidFill>
              <a:latin typeface="Calibri"/>
              <a:ea typeface="+mn-ea"/>
              <a:cs typeface="+mn-cs"/>
            </a:rPr>
            <a:t>Part 3</a:t>
          </a:r>
          <a:br>
            <a:rPr lang="en-GB" sz="1200" u="sng" kern="1200">
              <a:solidFill>
                <a:sysClr val="window" lastClr="FFFFFF"/>
              </a:solidFill>
              <a:latin typeface="Calibri"/>
              <a:ea typeface="+mn-ea"/>
              <a:cs typeface="+mn-cs"/>
            </a:rPr>
          </a:br>
          <a:r>
            <a:rPr lang="en-GB" sz="1200" kern="1200">
              <a:solidFill>
                <a:sysClr val="window" lastClr="FFFFFF"/>
              </a:solidFill>
              <a:latin typeface="Calibri"/>
              <a:ea typeface="+mn-ea"/>
              <a:cs typeface="+mn-cs"/>
            </a:rPr>
            <a:t/>
          </a:r>
          <a:br>
            <a:rPr lang="en-GB" sz="1200" kern="1200">
              <a:solidFill>
                <a:sysClr val="window" lastClr="FFFFFF"/>
              </a:solidFill>
              <a:latin typeface="Calibri"/>
              <a:ea typeface="+mn-ea"/>
              <a:cs typeface="+mn-cs"/>
            </a:rPr>
          </a:br>
          <a:r>
            <a:rPr lang="en-GB" sz="1200" kern="1200">
              <a:solidFill>
                <a:sysClr val="window" lastClr="FFFFFF"/>
              </a:solidFill>
              <a:latin typeface="Calibri"/>
              <a:ea typeface="+mn-ea"/>
              <a:cs typeface="+mn-cs"/>
            </a:rPr>
            <a:t>Professional Interview</a:t>
          </a:r>
          <a:br>
            <a:rPr lang="en-GB" sz="1200" kern="1200">
              <a:solidFill>
                <a:sysClr val="window" lastClr="FFFFFF"/>
              </a:solidFill>
              <a:latin typeface="Calibri"/>
              <a:ea typeface="+mn-ea"/>
              <a:cs typeface="+mn-cs"/>
            </a:rPr>
          </a:br>
          <a:endParaRPr lang="en-GB" sz="1200" kern="1200">
            <a:solidFill>
              <a:sysClr val="window" lastClr="FFFFFF"/>
            </a:solidFill>
            <a:latin typeface="Calibri"/>
            <a:ea typeface="+mn-ea"/>
            <a:cs typeface="+mn-cs"/>
          </a:endParaRPr>
        </a:p>
      </dsp:txBody>
      <dsp:txXfrm>
        <a:off x="4304338" y="797934"/>
        <a:ext cx="1815920" cy="90137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8971" y="0"/>
            <a:ext cx="2921582" cy="493633"/>
          </a:xfrm>
          <a:prstGeom prst="rect">
            <a:avLst/>
          </a:prstGeom>
        </p:spPr>
        <p:txBody>
          <a:bodyPr vert="horz" lIns="91440" tIns="45720" rIns="91440" bIns="45720" rtlCol="0"/>
          <a:lstStyle>
            <a:lvl1pPr algn="r">
              <a:defRPr sz="1200"/>
            </a:lvl1pPr>
          </a:lstStyle>
          <a:p>
            <a:fld id="{EB1EC38D-A9E0-44FD-923C-19F07D391413}" type="datetimeFigureOut">
              <a:rPr lang="en-GB" smtClean="0"/>
              <a:t>03/02/2017</a:t>
            </a:fld>
            <a:endParaRPr lang="en-GB"/>
          </a:p>
        </p:txBody>
      </p:sp>
      <p:sp>
        <p:nvSpPr>
          <p:cNvPr id="4" name="Slide Image Placeholder 3"/>
          <p:cNvSpPr>
            <a:spLocks noGrp="1" noRot="1" noChangeAspect="1"/>
          </p:cNvSpPr>
          <p:nvPr>
            <p:ph type="sldImg" idx="2"/>
          </p:nvPr>
        </p:nvSpPr>
        <p:spPr>
          <a:xfrm>
            <a:off x="696913" y="739775"/>
            <a:ext cx="5348287" cy="37036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4212" y="4689515"/>
            <a:ext cx="5393690" cy="444269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7316"/>
            <a:ext cx="2921582" cy="49363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8971" y="9377316"/>
            <a:ext cx="2921582" cy="493633"/>
          </a:xfrm>
          <a:prstGeom prst="rect">
            <a:avLst/>
          </a:prstGeom>
        </p:spPr>
        <p:txBody>
          <a:bodyPr vert="horz" lIns="91440" tIns="45720" rIns="91440" bIns="45720" rtlCol="0" anchor="b"/>
          <a:lstStyle>
            <a:lvl1pPr algn="r">
              <a:defRPr sz="1200"/>
            </a:lvl1pPr>
          </a:lstStyle>
          <a:p>
            <a:fld id="{9683BB9C-D2CE-49E4-986F-EC5FA1D1423C}" type="slidenum">
              <a:rPr lang="en-GB" smtClean="0"/>
              <a:t>‹#›</a:t>
            </a:fld>
            <a:endParaRPr lang="en-GB"/>
          </a:p>
        </p:txBody>
      </p:sp>
    </p:spTree>
    <p:extLst>
      <p:ext uri="{BB962C8B-B14F-4D97-AF65-F5344CB8AC3E}">
        <p14:creationId xmlns:p14="http://schemas.microsoft.com/office/powerpoint/2010/main" val="1503605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6913" y="739775"/>
            <a:ext cx="5348287" cy="3703638"/>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683BB9C-D2CE-49E4-986F-EC5FA1D1423C}" type="slidenum">
              <a:rPr lang="en-GB" smtClean="0"/>
              <a:t>1</a:t>
            </a:fld>
            <a:endParaRPr lang="en-GB"/>
          </a:p>
        </p:txBody>
      </p:sp>
    </p:spTree>
    <p:extLst>
      <p:ext uri="{BB962C8B-B14F-4D97-AF65-F5344CB8AC3E}">
        <p14:creationId xmlns:p14="http://schemas.microsoft.com/office/powerpoint/2010/main" val="29312706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6913" y="739775"/>
            <a:ext cx="5348287" cy="3703638"/>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683BB9C-D2CE-49E4-986F-EC5FA1D1423C}" type="slidenum">
              <a:rPr lang="en-GB" smtClean="0"/>
              <a:t>11</a:t>
            </a:fld>
            <a:endParaRPr lang="en-GB"/>
          </a:p>
        </p:txBody>
      </p:sp>
    </p:spTree>
    <p:extLst>
      <p:ext uri="{BB962C8B-B14F-4D97-AF65-F5344CB8AC3E}">
        <p14:creationId xmlns:p14="http://schemas.microsoft.com/office/powerpoint/2010/main" val="13420346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6913" y="739775"/>
            <a:ext cx="5348287" cy="3703638"/>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683BB9C-D2CE-49E4-986F-EC5FA1D1423C}" type="slidenum">
              <a:rPr lang="en-GB" smtClean="0"/>
              <a:t>12</a:t>
            </a:fld>
            <a:endParaRPr lang="en-GB"/>
          </a:p>
        </p:txBody>
      </p:sp>
    </p:spTree>
    <p:extLst>
      <p:ext uri="{BB962C8B-B14F-4D97-AF65-F5344CB8AC3E}">
        <p14:creationId xmlns:p14="http://schemas.microsoft.com/office/powerpoint/2010/main" val="2893941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6913" y="739775"/>
            <a:ext cx="5348287" cy="3703638"/>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683BB9C-D2CE-49E4-986F-EC5FA1D1423C}" type="slidenum">
              <a:rPr lang="en-GB" smtClean="0"/>
              <a:t>2</a:t>
            </a:fld>
            <a:endParaRPr lang="en-GB"/>
          </a:p>
        </p:txBody>
      </p:sp>
    </p:spTree>
    <p:extLst>
      <p:ext uri="{BB962C8B-B14F-4D97-AF65-F5344CB8AC3E}">
        <p14:creationId xmlns:p14="http://schemas.microsoft.com/office/powerpoint/2010/main" val="3413118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6913" y="739775"/>
            <a:ext cx="5348287" cy="3703638"/>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683BB9C-D2CE-49E4-986F-EC5FA1D1423C}" type="slidenum">
              <a:rPr lang="en-GB" smtClean="0"/>
              <a:t>3</a:t>
            </a:fld>
            <a:endParaRPr lang="en-GB"/>
          </a:p>
        </p:txBody>
      </p:sp>
    </p:spTree>
    <p:extLst>
      <p:ext uri="{BB962C8B-B14F-4D97-AF65-F5344CB8AC3E}">
        <p14:creationId xmlns:p14="http://schemas.microsoft.com/office/powerpoint/2010/main" val="2113946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6913" y="739775"/>
            <a:ext cx="5348287" cy="3703638"/>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683BB9C-D2CE-49E4-986F-EC5FA1D1423C}" type="slidenum">
              <a:rPr lang="en-GB" smtClean="0"/>
              <a:t>4</a:t>
            </a:fld>
            <a:endParaRPr lang="en-GB"/>
          </a:p>
        </p:txBody>
      </p:sp>
    </p:spTree>
    <p:extLst>
      <p:ext uri="{BB962C8B-B14F-4D97-AF65-F5344CB8AC3E}">
        <p14:creationId xmlns:p14="http://schemas.microsoft.com/office/powerpoint/2010/main" val="4292311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6913" y="739775"/>
            <a:ext cx="5348287" cy="3703638"/>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683BB9C-D2CE-49E4-986F-EC5FA1D1423C}" type="slidenum">
              <a:rPr lang="en-GB" smtClean="0"/>
              <a:t>6</a:t>
            </a:fld>
            <a:endParaRPr lang="en-GB"/>
          </a:p>
        </p:txBody>
      </p:sp>
    </p:spTree>
    <p:extLst>
      <p:ext uri="{BB962C8B-B14F-4D97-AF65-F5344CB8AC3E}">
        <p14:creationId xmlns:p14="http://schemas.microsoft.com/office/powerpoint/2010/main" val="1109472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6913" y="739775"/>
            <a:ext cx="5348287" cy="3703638"/>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683BB9C-D2CE-49E4-986F-EC5FA1D1423C}" type="slidenum">
              <a:rPr lang="en-GB" smtClean="0"/>
              <a:t>7</a:t>
            </a:fld>
            <a:endParaRPr lang="en-GB"/>
          </a:p>
        </p:txBody>
      </p:sp>
    </p:spTree>
    <p:extLst>
      <p:ext uri="{BB962C8B-B14F-4D97-AF65-F5344CB8AC3E}">
        <p14:creationId xmlns:p14="http://schemas.microsoft.com/office/powerpoint/2010/main" val="39889189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6913" y="739775"/>
            <a:ext cx="5348287" cy="3703638"/>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683BB9C-D2CE-49E4-986F-EC5FA1D1423C}" type="slidenum">
              <a:rPr lang="en-GB" smtClean="0"/>
              <a:t>8</a:t>
            </a:fld>
            <a:endParaRPr lang="en-GB"/>
          </a:p>
        </p:txBody>
      </p:sp>
    </p:spTree>
    <p:extLst>
      <p:ext uri="{BB962C8B-B14F-4D97-AF65-F5344CB8AC3E}">
        <p14:creationId xmlns:p14="http://schemas.microsoft.com/office/powerpoint/2010/main" val="2239143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6913" y="739775"/>
            <a:ext cx="5348287" cy="3703638"/>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683BB9C-D2CE-49E4-986F-EC5FA1D1423C}" type="slidenum">
              <a:rPr lang="en-GB" smtClean="0"/>
              <a:t>9</a:t>
            </a:fld>
            <a:endParaRPr lang="en-GB"/>
          </a:p>
        </p:txBody>
      </p:sp>
    </p:spTree>
    <p:extLst>
      <p:ext uri="{BB962C8B-B14F-4D97-AF65-F5344CB8AC3E}">
        <p14:creationId xmlns:p14="http://schemas.microsoft.com/office/powerpoint/2010/main" val="15065742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6913" y="739775"/>
            <a:ext cx="5348287" cy="3703638"/>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683BB9C-D2CE-49E4-986F-EC5FA1D1423C}" type="slidenum">
              <a:rPr lang="en-GB" smtClean="0"/>
              <a:t>10</a:t>
            </a:fld>
            <a:endParaRPr lang="en-GB"/>
          </a:p>
        </p:txBody>
      </p:sp>
    </p:spTree>
    <p:extLst>
      <p:ext uri="{BB962C8B-B14F-4D97-AF65-F5344CB8AC3E}">
        <p14:creationId xmlns:p14="http://schemas.microsoft.com/office/powerpoint/2010/main" val="3130251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905001"/>
            <a:ext cx="817245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42950" y="4572000"/>
            <a:ext cx="700024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a:xfrm rot="16200000">
            <a:off x="6816102" y="2531832"/>
            <a:ext cx="5370657" cy="396240"/>
          </a:xfrm>
        </p:spPr>
        <p:txBody>
          <a:bodyPr/>
          <a:lstStyle/>
          <a:p>
            <a:r>
              <a:rPr lang="en-GB" smtClean="0"/>
              <a:t>Welding Trailblazer Offical Presentation 2017</a:t>
            </a:r>
            <a:endParaRPr lang="en-GB" dirty="0"/>
          </a:p>
        </p:txBody>
      </p:sp>
      <p:sp>
        <p:nvSpPr>
          <p:cNvPr id="6" name="Slide Number Placeholder 5"/>
          <p:cNvSpPr>
            <a:spLocks noGrp="1"/>
          </p:cNvSpPr>
          <p:nvPr>
            <p:ph type="sldNum" sz="quarter" idx="12"/>
          </p:nvPr>
        </p:nvSpPr>
        <p:spPr/>
        <p:txBody>
          <a:bodyPr/>
          <a:lstStyle/>
          <a:p>
            <a:fld id="{7F51C6FD-F16C-4632-BFD2-B37E782C3167}"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rot="16200000">
            <a:off x="6816102" y="2531832"/>
            <a:ext cx="5370657" cy="396240"/>
          </a:xfrm>
        </p:spPr>
        <p:txBody>
          <a:bodyPr/>
          <a:lstStyle/>
          <a:p>
            <a:r>
              <a:rPr lang="en-GB" smtClean="0"/>
              <a:t>Welding Trailblazer Offical Presentation 2017</a:t>
            </a:r>
            <a:endParaRPr lang="en-GB"/>
          </a:p>
        </p:txBody>
      </p:sp>
      <p:sp>
        <p:nvSpPr>
          <p:cNvPr id="6" name="Slide Number Placeholder 5"/>
          <p:cNvSpPr>
            <a:spLocks noGrp="1"/>
          </p:cNvSpPr>
          <p:nvPr>
            <p:ph type="sldNum" sz="quarter" idx="12"/>
          </p:nvPr>
        </p:nvSpPr>
        <p:spPr/>
        <p:txBody>
          <a:bodyPr/>
          <a:lstStyle/>
          <a:p>
            <a:fld id="{7F51C6FD-F16C-4632-BFD2-B37E782C3167}"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189865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rot="16200000">
            <a:off x="6793790" y="2509519"/>
            <a:ext cx="5415282" cy="396240"/>
          </a:xfrm>
        </p:spPr>
        <p:txBody>
          <a:bodyPr/>
          <a:lstStyle/>
          <a:p>
            <a:r>
              <a:rPr lang="en-GB" smtClean="0"/>
              <a:t>Welding Trailblazer Offical Presentation 2017</a:t>
            </a:r>
            <a:endParaRPr lang="en-GB"/>
          </a:p>
        </p:txBody>
      </p:sp>
      <p:sp>
        <p:nvSpPr>
          <p:cNvPr id="6" name="Slide Number Placeholder 5"/>
          <p:cNvSpPr>
            <a:spLocks noGrp="1"/>
          </p:cNvSpPr>
          <p:nvPr>
            <p:ph type="sldNum" sz="quarter" idx="12"/>
          </p:nvPr>
        </p:nvSpPr>
        <p:spPr/>
        <p:txBody>
          <a:bodyPr/>
          <a:lstStyle/>
          <a:p>
            <a:fld id="{7F51C6FD-F16C-4632-BFD2-B37E782C3167}"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rot="16200000">
            <a:off x="7542356" y="1803132"/>
            <a:ext cx="4002505" cy="396240"/>
          </a:xfrm>
        </p:spPr>
        <p:txBody>
          <a:bodyPr/>
          <a:lstStyle/>
          <a:p>
            <a:r>
              <a:rPr lang="en-GB" smtClean="0"/>
              <a:t>Welding Trailblazer Offical Presentation 2017</a:t>
            </a:r>
            <a:endParaRPr lang="en-GB"/>
          </a:p>
        </p:txBody>
      </p:sp>
      <p:sp>
        <p:nvSpPr>
          <p:cNvPr id="6" name="Slide Number Placeholder 5"/>
          <p:cNvSpPr>
            <a:spLocks noGrp="1"/>
          </p:cNvSpPr>
          <p:nvPr>
            <p:ph type="sldNum" sz="quarter" idx="12"/>
          </p:nvPr>
        </p:nvSpPr>
        <p:spPr/>
        <p:txBody>
          <a:bodyPr/>
          <a:lstStyle/>
          <a:p>
            <a:fld id="{7F51C6FD-F16C-4632-BFD2-B37E782C3167}"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5486400"/>
            <a:ext cx="8297994"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82506" y="3852863"/>
            <a:ext cx="6646994"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rot="16200000">
            <a:off x="6816102" y="2531832"/>
            <a:ext cx="5370657" cy="396240"/>
          </a:xfrm>
        </p:spPr>
        <p:txBody>
          <a:bodyPr/>
          <a:lstStyle/>
          <a:p>
            <a:r>
              <a:rPr lang="en-GB" smtClean="0"/>
              <a:t>Welding Trailblazer Offical Presentation 2017</a:t>
            </a:r>
            <a:endParaRPr lang="en-GB"/>
          </a:p>
        </p:txBody>
      </p:sp>
      <p:sp>
        <p:nvSpPr>
          <p:cNvPr id="6" name="Slide Number Placeholder 5"/>
          <p:cNvSpPr>
            <a:spLocks noGrp="1"/>
          </p:cNvSpPr>
          <p:nvPr>
            <p:ph type="sldNum" sz="quarter" idx="12"/>
          </p:nvPr>
        </p:nvSpPr>
        <p:spPr/>
        <p:txBody>
          <a:bodyPr/>
          <a:lstStyle/>
          <a:p>
            <a:fld id="{7F51C6FD-F16C-4632-BFD2-B37E782C3167}"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536192"/>
            <a:ext cx="39624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87900" y="1536192"/>
            <a:ext cx="39624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a:xfrm rot="16200000">
            <a:off x="6852106" y="2567836"/>
            <a:ext cx="5298649" cy="396240"/>
          </a:xfrm>
        </p:spPr>
        <p:txBody>
          <a:bodyPr/>
          <a:lstStyle/>
          <a:p>
            <a:r>
              <a:rPr lang="en-GB" smtClean="0"/>
              <a:t>Welding Trailblazer Offical Presentation 2017</a:t>
            </a:r>
            <a:endParaRPr lang="en-GB"/>
          </a:p>
        </p:txBody>
      </p:sp>
      <p:sp>
        <p:nvSpPr>
          <p:cNvPr id="7" name="Slide Number Placeholder 6"/>
          <p:cNvSpPr>
            <a:spLocks noGrp="1"/>
          </p:cNvSpPr>
          <p:nvPr>
            <p:ph type="sldNum" sz="quarter" idx="12"/>
          </p:nvPr>
        </p:nvSpPr>
        <p:spPr/>
        <p:txBody>
          <a:bodyPr/>
          <a:lstStyle/>
          <a:p>
            <a:fld id="{7F51C6FD-F16C-4632-BFD2-B37E782C3167}"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39624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87900" y="1535113"/>
            <a:ext cx="39624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879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a:xfrm rot="16200000">
            <a:off x="6847800" y="2542312"/>
            <a:ext cx="5391617" cy="396240"/>
          </a:xfrm>
        </p:spPr>
        <p:txBody>
          <a:bodyPr/>
          <a:lstStyle/>
          <a:p>
            <a:r>
              <a:rPr lang="en-GB" smtClean="0"/>
              <a:t>Welding Trailblazer Offical Presentation 2017</a:t>
            </a:r>
            <a:endParaRPr lang="en-GB"/>
          </a:p>
        </p:txBody>
      </p:sp>
      <p:sp>
        <p:nvSpPr>
          <p:cNvPr id="9" name="Slide Number Placeholder 8"/>
          <p:cNvSpPr>
            <a:spLocks noGrp="1"/>
          </p:cNvSpPr>
          <p:nvPr>
            <p:ph type="sldNum" sz="quarter" idx="12"/>
          </p:nvPr>
        </p:nvSpPr>
        <p:spPr/>
        <p:txBody>
          <a:bodyPr/>
          <a:lstStyle/>
          <a:p>
            <a:fld id="{7F51C6FD-F16C-4632-BFD2-B37E782C3167}"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a:xfrm rot="16200000">
            <a:off x="7527245" y="1898789"/>
            <a:ext cx="4074513" cy="282053"/>
          </a:xfrm>
        </p:spPr>
        <p:txBody>
          <a:bodyPr/>
          <a:lstStyle/>
          <a:p>
            <a:r>
              <a:rPr lang="en-GB" smtClean="0"/>
              <a:t>Welding Trailblazer Offical Presentation 2017</a:t>
            </a:r>
            <a:endParaRPr lang="en-GB"/>
          </a:p>
        </p:txBody>
      </p:sp>
      <p:sp>
        <p:nvSpPr>
          <p:cNvPr id="5" name="Slide Number Placeholder 4"/>
          <p:cNvSpPr>
            <a:spLocks noGrp="1"/>
          </p:cNvSpPr>
          <p:nvPr>
            <p:ph type="sldNum" sz="quarter" idx="12"/>
          </p:nvPr>
        </p:nvSpPr>
        <p:spPr/>
        <p:txBody>
          <a:bodyPr/>
          <a:lstStyle/>
          <a:p>
            <a:fld id="{7F51C6FD-F16C-4632-BFD2-B37E782C3167}"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rot="16200000">
            <a:off x="6852106" y="2495829"/>
            <a:ext cx="5298649" cy="396240"/>
          </a:xfrm>
        </p:spPr>
        <p:txBody>
          <a:bodyPr/>
          <a:lstStyle/>
          <a:p>
            <a:r>
              <a:rPr lang="en-GB" smtClean="0"/>
              <a:t>Welding Trailblazer Offical Presentation 2017</a:t>
            </a:r>
            <a:endParaRPr lang="en-GB"/>
          </a:p>
        </p:txBody>
      </p:sp>
      <p:sp>
        <p:nvSpPr>
          <p:cNvPr id="4" name="Slide Number Placeholder 3"/>
          <p:cNvSpPr>
            <a:spLocks noGrp="1"/>
          </p:cNvSpPr>
          <p:nvPr>
            <p:ph type="sldNum" sz="quarter" idx="12"/>
          </p:nvPr>
        </p:nvSpPr>
        <p:spPr/>
        <p:txBody>
          <a:bodyPr/>
          <a:lstStyle/>
          <a:p>
            <a:fld id="{7F51C6FD-F16C-4632-BFD2-B37E782C3167}"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0201" y="5495544"/>
            <a:ext cx="84201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30200" y="6096000"/>
            <a:ext cx="84201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rot="16200000">
            <a:off x="6793790" y="2509519"/>
            <a:ext cx="5415282" cy="396240"/>
          </a:xfrm>
        </p:spPr>
        <p:txBody>
          <a:bodyPr/>
          <a:lstStyle/>
          <a:p>
            <a:r>
              <a:rPr lang="en-GB" smtClean="0"/>
              <a:t>Welding Trailblazer Offical Presentation 2017</a:t>
            </a:r>
            <a:endParaRPr lang="en-GB"/>
          </a:p>
        </p:txBody>
      </p:sp>
      <p:sp>
        <p:nvSpPr>
          <p:cNvPr id="7" name="Slide Number Placeholder 6"/>
          <p:cNvSpPr>
            <a:spLocks noGrp="1"/>
          </p:cNvSpPr>
          <p:nvPr>
            <p:ph type="sldNum" sz="quarter" idx="12"/>
          </p:nvPr>
        </p:nvSpPr>
        <p:spPr/>
        <p:txBody>
          <a:bodyPr/>
          <a:lstStyle/>
          <a:p>
            <a:fld id="{7F51C6FD-F16C-4632-BFD2-B37E782C3167}" type="slidenum">
              <a:rPr lang="en-GB" smtClean="0"/>
              <a:t>‹#›</a:t>
            </a:fld>
            <a:endParaRPr lang="en-GB"/>
          </a:p>
        </p:txBody>
      </p:sp>
      <p:sp>
        <p:nvSpPr>
          <p:cNvPr id="9" name="Content Placeholder 8"/>
          <p:cNvSpPr>
            <a:spLocks noGrp="1"/>
          </p:cNvSpPr>
          <p:nvPr>
            <p:ph sz="quarter" idx="13"/>
          </p:nvPr>
        </p:nvSpPr>
        <p:spPr>
          <a:xfrm>
            <a:off x="330200" y="381000"/>
            <a:ext cx="84201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6898" y="5495278"/>
            <a:ext cx="84201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30832"/>
            <a:ext cx="916305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26898" y="6096000"/>
            <a:ext cx="84201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Slide Number Placeholder 8"/>
          <p:cNvSpPr>
            <a:spLocks noGrp="1"/>
          </p:cNvSpPr>
          <p:nvPr>
            <p:ph type="sldNum" sz="quarter" idx="11"/>
          </p:nvPr>
        </p:nvSpPr>
        <p:spPr/>
        <p:txBody>
          <a:bodyPr/>
          <a:lstStyle/>
          <a:p>
            <a:fld id="{7F51C6FD-F16C-4632-BFD2-B37E782C3167}" type="slidenum">
              <a:rPr lang="en-GB" smtClean="0"/>
              <a:t>‹#›</a:t>
            </a:fld>
            <a:endParaRPr lang="en-GB"/>
          </a:p>
        </p:txBody>
      </p:sp>
      <p:sp>
        <p:nvSpPr>
          <p:cNvPr id="10" name="Footer Placeholder 9"/>
          <p:cNvSpPr>
            <a:spLocks noGrp="1"/>
          </p:cNvSpPr>
          <p:nvPr>
            <p:ph type="ftr" sz="quarter" idx="12"/>
          </p:nvPr>
        </p:nvSpPr>
        <p:spPr>
          <a:xfrm rot="16200000">
            <a:off x="6816102" y="2531833"/>
            <a:ext cx="5370657" cy="396240"/>
          </a:xfrm>
        </p:spPr>
        <p:txBody>
          <a:bodyPr/>
          <a:lstStyle/>
          <a:p>
            <a:r>
              <a:rPr lang="en-GB" smtClean="0"/>
              <a:t>Welding Trailblazer Offical Presentation 2017</a:t>
            </a:r>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255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95300" y="1600200"/>
            <a:ext cx="8255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9163050" y="0"/>
            <a:ext cx="7429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163050" y="5486400"/>
            <a:ext cx="74295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9242770" y="5648960"/>
            <a:ext cx="59436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F51C6FD-F16C-4632-BFD2-B37E782C3167}" type="slidenum">
              <a:rPr lang="en-GB" smtClean="0"/>
              <a:t>‹#›</a:t>
            </a:fld>
            <a:endParaRPr lang="en-GB"/>
          </a:p>
        </p:txBody>
      </p:sp>
      <p:sp>
        <p:nvSpPr>
          <p:cNvPr id="5" name="Footer Placeholder 4"/>
          <p:cNvSpPr>
            <a:spLocks noGrp="1"/>
          </p:cNvSpPr>
          <p:nvPr>
            <p:ph type="ftr" sz="quarter" idx="3"/>
          </p:nvPr>
        </p:nvSpPr>
        <p:spPr>
          <a:xfrm rot="16200000">
            <a:off x="8317790" y="4033520"/>
            <a:ext cx="2367281" cy="396240"/>
          </a:xfrm>
          <a:prstGeom prst="rect">
            <a:avLst/>
          </a:prstGeom>
        </p:spPr>
        <p:txBody>
          <a:bodyPr vert="horz" lIns="91440" tIns="45720" rIns="91440" bIns="45720" rtlCol="0" anchor="ctr"/>
          <a:lstStyle>
            <a:lvl1pPr algn="r">
              <a:defRPr sz="1200">
                <a:solidFill>
                  <a:schemeClr val="bg2"/>
                </a:solidFill>
              </a:defRPr>
            </a:lvl1pPr>
          </a:lstStyle>
          <a:p>
            <a:r>
              <a:rPr lang="en-GB" smtClean="0"/>
              <a:t>Welding Trailblazer Offical Presentation 2017</a:t>
            </a:r>
            <a:endParaRPr lang="en-GB"/>
          </a:p>
        </p:txBody>
      </p:sp>
      <p:sp>
        <p:nvSpPr>
          <p:cNvPr id="4" name="Date Placeholder 3"/>
          <p:cNvSpPr>
            <a:spLocks noGrp="1"/>
          </p:cNvSpPr>
          <p:nvPr>
            <p:ph type="dt" sz="half" idx="2"/>
          </p:nvPr>
        </p:nvSpPr>
        <p:spPr>
          <a:xfrm rot="16200000">
            <a:off x="8282231" y="1630680"/>
            <a:ext cx="2438399" cy="396240"/>
          </a:xfrm>
          <a:prstGeom prst="rect">
            <a:avLst/>
          </a:prstGeom>
        </p:spPr>
        <p:txBody>
          <a:bodyPr vert="horz" lIns="91440" tIns="45720" rIns="91440" bIns="45720" rtlCol="0" anchor="ctr"/>
          <a:lstStyle>
            <a:lvl1pPr algn="l">
              <a:defRPr sz="1200">
                <a:solidFill>
                  <a:schemeClr val="bg2"/>
                </a:solidFill>
              </a:defRPr>
            </a:lvl1pPr>
          </a:lstStyle>
          <a:p>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emf"/><Relationship Id="rId13" Type="http://schemas.openxmlformats.org/officeDocument/2006/relationships/image" Target="../media/image12.png"/><Relationship Id="rId3" Type="http://schemas.openxmlformats.org/officeDocument/2006/relationships/image" Target="../media/image2.jpeg"/><Relationship Id="rId7" Type="http://schemas.openxmlformats.org/officeDocument/2006/relationships/image" Target="../media/image6.emf"/><Relationship Id="rId12" Type="http://schemas.openxmlformats.org/officeDocument/2006/relationships/image" Target="../media/image11.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emf"/><Relationship Id="rId11" Type="http://schemas.openxmlformats.org/officeDocument/2006/relationships/image" Target="../media/image10.emf"/><Relationship Id="rId5" Type="http://schemas.openxmlformats.org/officeDocument/2006/relationships/image" Target="../media/image4.emf"/><Relationship Id="rId10" Type="http://schemas.openxmlformats.org/officeDocument/2006/relationships/image" Target="../media/image9.emf"/><Relationship Id="rId4" Type="http://schemas.openxmlformats.org/officeDocument/2006/relationships/image" Target="../media/image3.png"/><Relationship Id="rId9" Type="http://schemas.openxmlformats.org/officeDocument/2006/relationships/image" Target="../media/image8.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8" Type="http://schemas.openxmlformats.org/officeDocument/2006/relationships/hyperlink" Target="https://www.gov.uk/government/publications/apprenticeship-levy-how-it-will-work" TargetMode="External"/><Relationship Id="rId13" Type="http://schemas.openxmlformats.org/officeDocument/2006/relationships/hyperlink" Target="http://www.cswip.com/schemes/certification-scheme-for-welder-training-organisations/" TargetMode="External"/><Relationship Id="rId3" Type="http://schemas.openxmlformats.org/officeDocument/2006/relationships/hyperlink" Target="http://www.theweldinginstitute.com/education-and-development/uk-apprenticeships/trailblazer-welding-apprenticeships/" TargetMode="External"/><Relationship Id="rId7" Type="http://schemas.openxmlformats.org/officeDocument/2006/relationships/hyperlink" Target="https://www.gov.uk/government/collections/register-of-apprenticeship-training-providers" TargetMode="External"/><Relationship Id="rId12" Type="http://schemas.openxmlformats.org/officeDocument/2006/relationships/hyperlink" Target="http://www.cswip.com/schemes/brazer-examiner/"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www.gov.uk/government/publications/apprenticeship-standard-welder-level-3" TargetMode="External"/><Relationship Id="rId11" Type="http://schemas.openxmlformats.org/officeDocument/2006/relationships/hyperlink" Target="http://www.voestalpine.com/welding/Services/Downloads" TargetMode="External"/><Relationship Id="rId5" Type="http://schemas.openxmlformats.org/officeDocument/2006/relationships/hyperlink" Target="https://www.gov.uk/government/publications/apprenticeship-standard-welder-level-2" TargetMode="External"/><Relationship Id="rId10" Type="http://schemas.openxmlformats.org/officeDocument/2006/relationships/hyperlink" Target="https://www.gov.uk/government/publications/using-the-register-of-apprentice-assessment-organisations" TargetMode="External"/><Relationship Id="rId4" Type="http://schemas.openxmlformats.org/officeDocument/2006/relationships/hyperlink" Target="https://www.gov.uk/government/collections/apprenticeship-standards" TargetMode="External"/><Relationship Id="rId9" Type="http://schemas.openxmlformats.org/officeDocument/2006/relationships/hyperlink" Target="https://www.gov.uk/government/publications/future-of-apprenticeships-in-england-guidance-for-trailblazer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government/publications/apprenticeship-standard-welder-level-2"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hyperlink" Target="https://www.gov.uk/government/publications/apprenticeship-standard-welder-level-3"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858"/>
            <a:ext cx="9162314" cy="5299350"/>
          </a:xfrm>
          <a:prstGeom prst="rect">
            <a:avLst/>
          </a:prstGeom>
        </p:spPr>
      </p:pic>
      <p:sp>
        <p:nvSpPr>
          <p:cNvPr id="2" name="Title 1"/>
          <p:cNvSpPr>
            <a:spLocks noGrp="1"/>
          </p:cNvSpPr>
          <p:nvPr>
            <p:ph type="ctrTitle"/>
          </p:nvPr>
        </p:nvSpPr>
        <p:spPr>
          <a:xfrm>
            <a:off x="38455" y="908720"/>
            <a:ext cx="9123860" cy="4752528"/>
          </a:xfrm>
        </p:spPr>
        <p:txBody>
          <a:bodyPr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6000" b="1" spc="0" dirty="0" smtClean="0">
                <a:ln w="11430"/>
                <a:solidFill>
                  <a:schemeClr val="bg1"/>
                </a:solidFill>
                <a:effectLst>
                  <a:outerShdw blurRad="50800" dist="39000" dir="5460000" algn="tl">
                    <a:srgbClr val="000000">
                      <a:alpha val="38000"/>
                    </a:srgbClr>
                  </a:outerShdw>
                </a:effectLst>
              </a:rPr>
              <a:t>New Welding Apprenticeship Overview</a:t>
            </a:r>
            <a:br>
              <a:rPr lang="en-GB" sz="6000" b="1" spc="0" dirty="0" smtClean="0">
                <a:ln w="11430"/>
                <a:solidFill>
                  <a:schemeClr val="bg1"/>
                </a:solidFill>
                <a:effectLst>
                  <a:outerShdw blurRad="50800" dist="39000" dir="5460000" algn="tl">
                    <a:srgbClr val="000000">
                      <a:alpha val="38000"/>
                    </a:srgbClr>
                  </a:outerShdw>
                </a:effectLst>
              </a:rPr>
            </a:br>
            <a:r>
              <a:rPr lang="en-GB" sz="6000" b="1" spc="0" dirty="0" smtClean="0">
                <a:ln w="11430"/>
                <a:solidFill>
                  <a:schemeClr val="bg1"/>
                </a:solidFill>
                <a:effectLst>
                  <a:outerShdw blurRad="50800" dist="39000" dir="5460000" algn="tl">
                    <a:srgbClr val="000000">
                      <a:alpha val="38000"/>
                    </a:srgbClr>
                  </a:outerShdw>
                </a:effectLst>
              </a:rPr>
              <a:t>2017</a:t>
            </a:r>
            <a:endParaRPr lang="en-GB" sz="6000" b="1" spc="0" dirty="0">
              <a:ln w="11430"/>
              <a:solidFill>
                <a:schemeClr val="bg1"/>
              </a:solidFill>
              <a:effectLst>
                <a:outerShdw blurRad="50800" dist="39000" dir="5460000" algn="tl">
                  <a:srgbClr val="000000">
                    <a:alpha val="38000"/>
                  </a:srgbClr>
                </a:outerShdw>
              </a:effectLst>
            </a:endParaRPr>
          </a:p>
        </p:txBody>
      </p:sp>
      <p:sp>
        <p:nvSpPr>
          <p:cNvPr id="3" name="Slide Number Placeholder 2"/>
          <p:cNvSpPr>
            <a:spLocks noGrp="1"/>
          </p:cNvSpPr>
          <p:nvPr>
            <p:ph type="sldNum" sz="quarter" idx="12"/>
          </p:nvPr>
        </p:nvSpPr>
        <p:spPr/>
        <p:txBody>
          <a:bodyPr/>
          <a:lstStyle/>
          <a:p>
            <a:fld id="{7F51C6FD-F16C-4632-BFD2-B37E782C3167}" type="slidenum">
              <a:rPr lang="en-GB" smtClean="0"/>
              <a:t>1</a:t>
            </a:fld>
            <a:endParaRPr lang="en-GB"/>
          </a:p>
        </p:txBody>
      </p:sp>
      <p:sp>
        <p:nvSpPr>
          <p:cNvPr id="8" name="Footer Placeholder 3"/>
          <p:cNvSpPr>
            <a:spLocks noGrp="1"/>
          </p:cNvSpPr>
          <p:nvPr>
            <p:ph type="ftr" sz="quarter" idx="11"/>
          </p:nvPr>
        </p:nvSpPr>
        <p:spPr>
          <a:xfrm rot="16200000">
            <a:off x="6858280" y="2492856"/>
            <a:ext cx="5370657" cy="396240"/>
          </a:xfrm>
        </p:spPr>
        <p:txBody>
          <a:bodyPr/>
          <a:lstStyle/>
          <a:p>
            <a:r>
              <a:rPr lang="en-GB" dirty="0" smtClean="0"/>
              <a:t>Welding Trailblazer Presentation 2017</a:t>
            </a:r>
            <a:endParaRPr lang="en-GB"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0472" y="188640"/>
            <a:ext cx="2333625"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89104" y="6200810"/>
            <a:ext cx="9810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56656" y="5801681"/>
            <a:ext cx="734883" cy="723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93716" y="5409718"/>
            <a:ext cx="1860121" cy="683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833648" y="5814020"/>
            <a:ext cx="113347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96445" y="6165304"/>
            <a:ext cx="1454661" cy="624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rotWithShape="1">
          <a:blip r:embed="rId10">
            <a:extLst>
              <a:ext uri="{28A0092B-C50C-407E-A947-70E740481C1C}">
                <a14:useLocalDpi xmlns:a14="http://schemas.microsoft.com/office/drawing/2010/main" val="0"/>
              </a:ext>
            </a:extLst>
          </a:blip>
          <a:srcRect l="2805" t="27307" r="9805" b="25955"/>
          <a:stretch/>
        </p:blipFill>
        <p:spPr bwMode="auto">
          <a:xfrm>
            <a:off x="5241032" y="5373216"/>
            <a:ext cx="1957339" cy="78752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271345" y="5692477"/>
            <a:ext cx="561975" cy="90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736976" y="5772869"/>
            <a:ext cx="561975" cy="75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78183" y="5795295"/>
            <a:ext cx="1534646" cy="730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71702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36004"/>
            <a:ext cx="9906000" cy="656692"/>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GB" sz="3200" dirty="0" smtClean="0"/>
              <a:t>Welding Test </a:t>
            </a:r>
            <a:r>
              <a:rPr lang="en-GB" sz="3200" dirty="0"/>
              <a:t>D</a:t>
            </a:r>
            <a:r>
              <a:rPr lang="en-GB" sz="3200" dirty="0" smtClean="0"/>
              <a:t>etails continued</a:t>
            </a:r>
            <a:endParaRPr lang="en-GB" sz="3200" dirty="0"/>
          </a:p>
        </p:txBody>
      </p:sp>
      <p:sp>
        <p:nvSpPr>
          <p:cNvPr id="8" name="Rectangle 7"/>
          <p:cNvSpPr/>
          <p:nvPr/>
        </p:nvSpPr>
        <p:spPr>
          <a:xfrm>
            <a:off x="0" y="643446"/>
            <a:ext cx="9165468" cy="1461939"/>
          </a:xfrm>
          <a:prstGeom prst="rect">
            <a:avLst/>
          </a:prstGeom>
        </p:spPr>
        <p:txBody>
          <a:bodyPr wrap="square">
            <a:spAutoFit/>
          </a:bodyPr>
          <a:lstStyle/>
          <a:p>
            <a:r>
              <a:rPr lang="en-GB"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Oral </a:t>
            </a:r>
            <a:r>
              <a:rPr lang="en-GB" sz="1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examination during the code test </a:t>
            </a:r>
            <a:endParaRPr lang="en-GB"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r>
              <a:rPr lang="en-GB" sz="1400" dirty="0"/>
              <a:t>During the course of the </a:t>
            </a:r>
            <a:r>
              <a:rPr lang="en-GB" sz="1400" dirty="0" smtClean="0"/>
              <a:t>practical test</a:t>
            </a:r>
            <a:r>
              <a:rPr lang="en-GB" sz="1400" dirty="0"/>
              <a:t>, the Authorised Examiner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will</a:t>
            </a:r>
            <a:r>
              <a:rPr lang="en-GB" sz="1400" dirty="0"/>
              <a:t> also be required to conduct an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oral examination </a:t>
            </a:r>
            <a:r>
              <a:rPr lang="en-GB" sz="1400" dirty="0"/>
              <a:t>of the apprentice to assess the understanding of the </a:t>
            </a:r>
            <a:r>
              <a:rPr lang="en-GB" sz="1400" dirty="0" smtClean="0"/>
              <a:t>activity they are </a:t>
            </a:r>
            <a:r>
              <a:rPr lang="en-GB" sz="1400" dirty="0"/>
              <a:t>undertaking along with the wider </a:t>
            </a:r>
            <a:r>
              <a:rPr lang="en-GB"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responsibilities of a welder</a:t>
            </a:r>
            <a:r>
              <a:rPr lang="en-GB" sz="1400" dirty="0" smtClean="0"/>
              <a:t>.  Examples are detailed in the Apprentice Standard.</a:t>
            </a:r>
          </a:p>
          <a:p>
            <a:endParaRPr lang="en-GB" sz="1100" dirty="0" smtClean="0"/>
          </a:p>
          <a:p>
            <a:r>
              <a:rPr lang="en-GB" sz="1400" dirty="0" smtClean="0"/>
              <a:t>A </a:t>
            </a:r>
            <a:r>
              <a:rPr lang="en-GB" sz="1600" b="1" cap="all" dirty="0">
                <a:ln w="9000" cmpd="sng">
                  <a:solidFill>
                    <a:schemeClr val="accent4">
                      <a:shade val="50000"/>
                      <a:satMod val="120000"/>
                    </a:schemeClr>
                  </a:solidFill>
                  <a:prstDash val="solid"/>
                </a:ln>
                <a:solidFill>
                  <a:srgbClr val="00FF00"/>
                </a:solidFill>
                <a:effectLst>
                  <a:reflection blurRad="12700" stA="28000" endPos="45000" dist="1000" dir="5400000" sy="-100000" algn="bl" rotWithShape="0"/>
                </a:effectLst>
              </a:rPr>
              <a:t>pass</a:t>
            </a:r>
            <a:r>
              <a:rPr lang="en-GB"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GB" sz="1400" dirty="0"/>
              <a:t>or</a:t>
            </a:r>
            <a:r>
              <a:rPr lang="en-GB"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GB" sz="16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fail</a:t>
            </a:r>
            <a:r>
              <a:rPr lang="en-GB"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GB" sz="1400" dirty="0"/>
              <a:t>result for the oral examination will be awarded by the Assessment Organisation’s Authorised </a:t>
            </a:r>
            <a:r>
              <a:rPr lang="en-GB" sz="1400" dirty="0" smtClean="0"/>
              <a:t>Examiner. </a:t>
            </a:r>
            <a:endParaRPr lang="en-GB" sz="1400" dirty="0"/>
          </a:p>
        </p:txBody>
      </p:sp>
      <p:sp>
        <p:nvSpPr>
          <p:cNvPr id="12" name="Rectangle 11"/>
          <p:cNvSpPr/>
          <p:nvPr/>
        </p:nvSpPr>
        <p:spPr>
          <a:xfrm>
            <a:off x="-504" y="2276872"/>
            <a:ext cx="9157365" cy="4462760"/>
          </a:xfrm>
          <a:prstGeom prst="rect">
            <a:avLst/>
          </a:prstGeom>
        </p:spPr>
        <p:txBody>
          <a:bodyPr wrap="square">
            <a:spAutoFit/>
          </a:bodyPr>
          <a:lstStyle/>
          <a:p>
            <a:r>
              <a:rPr lang="en-GB"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professional interview</a:t>
            </a:r>
          </a:p>
          <a:p>
            <a:r>
              <a:rPr lang="en-GB" sz="1400" dirty="0" smtClean="0"/>
              <a:t>The </a:t>
            </a:r>
            <a:r>
              <a:rPr lang="en-GB" sz="1400" dirty="0"/>
              <a:t>professional interview will be attended by: </a:t>
            </a:r>
          </a:p>
          <a:p>
            <a:pPr marL="171450" indent="-171450">
              <a:buFont typeface="Wingdings" panose="05000000000000000000" pitchFamily="2" charset="2"/>
              <a:buChar char="Ø"/>
            </a:pPr>
            <a:r>
              <a:rPr lang="en-GB" sz="1400" dirty="0" smtClean="0"/>
              <a:t>The Apprentice</a:t>
            </a:r>
          </a:p>
          <a:p>
            <a:pPr marL="171450" indent="-171450">
              <a:buFont typeface="Wingdings" panose="05000000000000000000" pitchFamily="2" charset="2"/>
              <a:buChar char="Ø"/>
            </a:pPr>
            <a:r>
              <a:rPr lang="en-GB" sz="1400" dirty="0" smtClean="0"/>
              <a:t>An </a:t>
            </a:r>
            <a:r>
              <a:rPr lang="en-GB" sz="1400" dirty="0"/>
              <a:t>Authorised Examiner of the Assessment </a:t>
            </a:r>
            <a:r>
              <a:rPr lang="en-GB" sz="1400" dirty="0" smtClean="0"/>
              <a:t>Organisation competent </a:t>
            </a:r>
            <a:r>
              <a:rPr lang="en-GB" sz="1400" dirty="0"/>
              <a:t>in conducting and deciding the result of the professional interview. </a:t>
            </a:r>
          </a:p>
          <a:p>
            <a:endParaRPr lang="en-GB" sz="1000" dirty="0"/>
          </a:p>
          <a:p>
            <a:r>
              <a:rPr lang="en-GB" sz="1400" dirty="0"/>
              <a:t>The Authorised Examiner is responsible for leading the interview and for</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making a decision on the outcome</a:t>
            </a:r>
            <a:r>
              <a:rPr lang="en-GB" sz="1400" dirty="0" smtClean="0"/>
              <a:t>.</a:t>
            </a:r>
            <a:endParaRPr lang="en-GB" sz="1400" dirty="0"/>
          </a:p>
          <a:p>
            <a:endParaRPr lang="en-GB" sz="1000" dirty="0" smtClean="0"/>
          </a:p>
          <a:p>
            <a:r>
              <a:rPr lang="en-GB" sz="1400" dirty="0" smtClean="0"/>
              <a:t>The </a:t>
            </a:r>
            <a:r>
              <a:rPr lang="en-GB" sz="1400" dirty="0"/>
              <a:t>professional interview will cover three areas: </a:t>
            </a:r>
          </a:p>
          <a:p>
            <a:r>
              <a:rPr lang="en-GB" sz="1400" dirty="0"/>
              <a:t>1. Application of knowledge learned during the apprenticeship. </a:t>
            </a:r>
          </a:p>
          <a:p>
            <a:r>
              <a:rPr lang="en-GB" sz="1400" dirty="0"/>
              <a:t>2. Role of the welder in industry. </a:t>
            </a:r>
          </a:p>
          <a:p>
            <a:r>
              <a:rPr lang="en-GB" sz="1400" dirty="0"/>
              <a:t>3. Professional behaviours as listed in the Apprenticeship Standard. </a:t>
            </a:r>
            <a:endParaRPr lang="en-GB" sz="1400" dirty="0" smtClean="0"/>
          </a:p>
          <a:p>
            <a:endParaRPr lang="en-GB" sz="1400" dirty="0" smtClean="0"/>
          </a:p>
          <a:p>
            <a:r>
              <a:rPr lang="en-GB" sz="1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Grading</a:t>
            </a:r>
            <a:endParaRPr lang="en-GB"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r>
              <a:rPr lang="en-GB" sz="1400" dirty="0" smtClean="0"/>
              <a:t>The three parts of the assessment are scored and each part has a weighting, this is all defined in the assessment plan, an example is also given.</a:t>
            </a:r>
          </a:p>
          <a:p>
            <a:pPr marL="285750" indent="-285750">
              <a:buFont typeface="Arial" panose="020B0604020202020204" pitchFamily="34" charset="0"/>
              <a:buChar char="•"/>
            </a:pPr>
            <a:r>
              <a:rPr lang="en-GB" sz="1400" dirty="0" smtClean="0"/>
              <a:t>Knowledge test scored out </a:t>
            </a:r>
            <a:r>
              <a:rPr lang="en-GB" sz="1400" dirty="0"/>
              <a:t>of 100 with the pass mark set at 60, with a weighting of </a:t>
            </a:r>
            <a:r>
              <a:rPr lang="en-GB" sz="1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20%</a:t>
            </a:r>
            <a:r>
              <a:rPr lang="en-GB" sz="1400" dirty="0" smtClean="0"/>
              <a:t> overall</a:t>
            </a:r>
          </a:p>
          <a:p>
            <a:pPr marL="285750" indent="-285750">
              <a:buFont typeface="Arial" panose="020B0604020202020204" pitchFamily="34" charset="0"/>
              <a:buChar char="•"/>
            </a:pPr>
            <a:r>
              <a:rPr lang="en-GB" sz="1400" dirty="0" smtClean="0"/>
              <a:t>The </a:t>
            </a:r>
            <a:r>
              <a:rPr lang="en-GB" sz="1400" dirty="0"/>
              <a:t>practical test </a:t>
            </a:r>
            <a:r>
              <a:rPr lang="en-GB" sz="1400" dirty="0" smtClean="0"/>
              <a:t>is a </a:t>
            </a:r>
            <a:r>
              <a:rPr lang="en-GB" sz="1400" b="1" cap="all" dirty="0">
                <a:ln w="9000" cmpd="sng">
                  <a:solidFill>
                    <a:schemeClr val="accent4">
                      <a:shade val="50000"/>
                      <a:satMod val="120000"/>
                    </a:schemeClr>
                  </a:solidFill>
                  <a:prstDash val="solid"/>
                </a:ln>
                <a:solidFill>
                  <a:srgbClr val="00FF00"/>
                </a:solidFill>
                <a:effectLst>
                  <a:reflection blurRad="12700" stA="28000" endPos="45000" dist="1000" dir="5400000" sy="-100000" algn="bl" rotWithShape="0"/>
                </a:effectLst>
              </a:rPr>
              <a:t>pass</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GB" sz="1200" dirty="0"/>
              <a:t>or</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GB" sz="1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fail</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GB" sz="1400" dirty="0" smtClean="0"/>
              <a:t>and has </a:t>
            </a:r>
            <a:r>
              <a:rPr lang="en-GB" sz="1400" dirty="0"/>
              <a:t>a weighting in the overall assessment of </a:t>
            </a:r>
            <a:r>
              <a:rPr lang="en-GB"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50%.</a:t>
            </a:r>
          </a:p>
          <a:p>
            <a:pPr marL="285750" indent="-285750">
              <a:buFont typeface="Arial" panose="020B0604020202020204" pitchFamily="34" charset="0"/>
              <a:buChar char="•"/>
            </a:pPr>
            <a:r>
              <a:rPr lang="en-GB" sz="1400" dirty="0" smtClean="0"/>
              <a:t>The oral </a:t>
            </a:r>
            <a:r>
              <a:rPr lang="en-GB" sz="1400" dirty="0"/>
              <a:t>examination is scored out of 100 with the pass mark set at </a:t>
            </a:r>
            <a:r>
              <a:rPr lang="en-GB" sz="1400" dirty="0" smtClean="0"/>
              <a:t>60, with a weighting </a:t>
            </a:r>
            <a:r>
              <a:rPr lang="en-GB" sz="1400" dirty="0"/>
              <a:t>of </a:t>
            </a:r>
            <a:r>
              <a:rPr lang="en-GB"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15%</a:t>
            </a:r>
            <a:r>
              <a:rPr lang="en-GB" sz="1400" dirty="0" smtClean="0"/>
              <a:t> overall</a:t>
            </a:r>
          </a:p>
          <a:p>
            <a:pPr marL="285750" indent="-285750">
              <a:buFont typeface="Arial" panose="020B0604020202020204" pitchFamily="34" charset="0"/>
              <a:buChar char="•"/>
            </a:pPr>
            <a:r>
              <a:rPr lang="en-GB" sz="1400" dirty="0"/>
              <a:t>The </a:t>
            </a:r>
            <a:r>
              <a:rPr lang="en-GB" sz="1400" dirty="0" smtClean="0"/>
              <a:t>professional </a:t>
            </a:r>
            <a:r>
              <a:rPr lang="en-GB" sz="1400" dirty="0"/>
              <a:t>interview is scored out of 100 with the pass mark set at </a:t>
            </a:r>
            <a:r>
              <a:rPr lang="en-GB" sz="1400" dirty="0" smtClean="0"/>
              <a:t>60, </a:t>
            </a:r>
            <a:r>
              <a:rPr lang="en-GB" sz="1400" dirty="0"/>
              <a:t>with a weighting of </a:t>
            </a:r>
            <a:r>
              <a:rPr lang="en-GB" sz="1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15%</a:t>
            </a:r>
            <a:r>
              <a:rPr lang="en-GB" sz="1400" dirty="0" smtClean="0"/>
              <a:t> </a:t>
            </a:r>
            <a:r>
              <a:rPr lang="en-GB" sz="1400" dirty="0"/>
              <a:t>overall</a:t>
            </a:r>
          </a:p>
        </p:txBody>
      </p:sp>
      <p:sp>
        <p:nvSpPr>
          <p:cNvPr id="4" name="Slide Number Placeholder 3"/>
          <p:cNvSpPr>
            <a:spLocks noGrp="1"/>
          </p:cNvSpPr>
          <p:nvPr>
            <p:ph type="sldNum" sz="quarter" idx="12"/>
          </p:nvPr>
        </p:nvSpPr>
        <p:spPr/>
        <p:txBody>
          <a:bodyPr/>
          <a:lstStyle/>
          <a:p>
            <a:fld id="{7F51C6FD-F16C-4632-BFD2-B37E782C3167}" type="slidenum">
              <a:rPr lang="en-GB" smtClean="0"/>
              <a:t>10</a:t>
            </a:fld>
            <a:endParaRPr lang="en-GB"/>
          </a:p>
        </p:txBody>
      </p:sp>
      <p:sp>
        <p:nvSpPr>
          <p:cNvPr id="7" name="Footer Placeholder 3"/>
          <p:cNvSpPr>
            <a:spLocks noGrp="1"/>
          </p:cNvSpPr>
          <p:nvPr>
            <p:ph type="ftr" sz="quarter" idx="11"/>
          </p:nvPr>
        </p:nvSpPr>
        <p:spPr>
          <a:xfrm rot="16200000">
            <a:off x="6858280" y="2492856"/>
            <a:ext cx="5370657" cy="396240"/>
          </a:xfrm>
        </p:spPr>
        <p:txBody>
          <a:bodyPr/>
          <a:lstStyle/>
          <a:p>
            <a:r>
              <a:rPr lang="en-GB" dirty="0" smtClean="0"/>
              <a:t>Welding Trailblazer Presentation 2017</a:t>
            </a:r>
            <a:endParaRPr lang="en-GB" dirty="0"/>
          </a:p>
        </p:txBody>
      </p:sp>
    </p:spTree>
    <p:extLst>
      <p:ext uri="{BB962C8B-B14F-4D97-AF65-F5344CB8AC3E}">
        <p14:creationId xmlns:p14="http://schemas.microsoft.com/office/powerpoint/2010/main" val="39396772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62" y="980728"/>
            <a:ext cx="9165468" cy="2016224"/>
          </a:xfrm>
        </p:spPr>
        <p:txBody>
          <a:bodyPr/>
          <a:lstStyle/>
          <a:p>
            <a:r>
              <a:rPr lang="en-GB" sz="1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cs typeface="+mn-cs"/>
              </a:rPr>
              <a:t>Assessment Organisation </a:t>
            </a:r>
            <a:r>
              <a:rPr lang="en-GB"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cs typeface="+mn-cs"/>
              </a:rPr>
              <a:t/>
            </a:r>
            <a:br>
              <a:rPr lang="en-GB"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cs typeface="+mn-cs"/>
              </a:rPr>
            </a:br>
            <a:r>
              <a:rPr lang="en-GB"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cs typeface="+mn-cs"/>
              </a:rPr>
              <a:t/>
            </a:r>
            <a:br>
              <a:rPr lang="en-GB"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cs typeface="+mn-cs"/>
              </a:rPr>
            </a:br>
            <a:r>
              <a:rPr lang="en-GB" sz="1600" dirty="0" smtClean="0">
                <a:solidFill>
                  <a:schemeClr val="tx1"/>
                </a:solidFill>
                <a:latin typeface="+mn-lt"/>
                <a:ea typeface="+mn-ea"/>
                <a:cs typeface="+mn-cs"/>
              </a:rPr>
              <a:t>An </a:t>
            </a:r>
            <a:r>
              <a:rPr lang="en-GB" sz="1600" dirty="0">
                <a:solidFill>
                  <a:schemeClr val="tx1"/>
                </a:solidFill>
                <a:latin typeface="+mn-lt"/>
                <a:ea typeface="+mn-ea"/>
                <a:cs typeface="+mn-cs"/>
              </a:rPr>
              <a:t>Assessment Organisation seeking approval to conduct the end-point assessment for the Trailblazer Welding Apprenticeship will be required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cs typeface="+mn-cs"/>
              </a:rPr>
              <a:t>to develop a bank of examination questions </a:t>
            </a:r>
            <a:r>
              <a:rPr lang="en-GB" sz="1600" dirty="0">
                <a:solidFill>
                  <a:schemeClr val="tx1"/>
                </a:solidFill>
                <a:latin typeface="+mn-lt"/>
                <a:ea typeface="+mn-ea"/>
                <a:cs typeface="+mn-cs"/>
              </a:rPr>
              <a:t>which adequately test the knowledge requirements in the Apprenticeship Standard. The Assessment Organisation would also be required to show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cs typeface="+mn-cs"/>
              </a:rPr>
              <a:t>how it selects </a:t>
            </a:r>
            <a:r>
              <a:rPr lang="en-GB" sz="1600" dirty="0">
                <a:solidFill>
                  <a:schemeClr val="tx1"/>
                </a:solidFill>
                <a:latin typeface="+mn-lt"/>
                <a:ea typeface="+mn-ea"/>
                <a:cs typeface="+mn-cs"/>
              </a:rPr>
              <a:t>questions from their bank, in order to produce examination papers that comply with the structure in Table 2 and to ensure a reasonable spread of questions across the syllabus for each section</a:t>
            </a:r>
            <a:r>
              <a:rPr lang="en-GB" sz="1600" dirty="0" smtClean="0">
                <a:solidFill>
                  <a:schemeClr val="tx1"/>
                </a:solidFill>
                <a:latin typeface="+mn-lt"/>
                <a:ea typeface="+mn-ea"/>
                <a:cs typeface="+mn-cs"/>
              </a:rPr>
              <a:t>.</a:t>
            </a:r>
            <a:endParaRPr lang="en-GB" sz="1600" dirty="0">
              <a:solidFill>
                <a:srgbClr val="FF0000"/>
              </a:solidFill>
              <a:latin typeface="+mn-lt"/>
              <a:ea typeface="+mn-ea"/>
              <a:cs typeface="+mn-cs"/>
            </a:endParaRPr>
          </a:p>
        </p:txBody>
      </p:sp>
      <p:sp>
        <p:nvSpPr>
          <p:cNvPr id="5" name="Title 1"/>
          <p:cNvSpPr txBox="1">
            <a:spLocks/>
          </p:cNvSpPr>
          <p:nvPr/>
        </p:nvSpPr>
        <p:spPr>
          <a:xfrm>
            <a:off x="0" y="3429000"/>
            <a:ext cx="9165468" cy="2664296"/>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GB" sz="1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cs typeface="+mn-cs"/>
              </a:rPr>
              <a:t>Authorised </a:t>
            </a:r>
            <a:r>
              <a:rPr lang="en-GB"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cs typeface="+mn-cs"/>
              </a:rPr>
              <a:t>Examiner</a:t>
            </a:r>
          </a:p>
          <a:p>
            <a:endParaRPr lang="en-GB"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cs typeface="+mn-cs"/>
            </a:endParaRPr>
          </a:p>
          <a:p>
            <a:r>
              <a:rPr lang="en-GB" sz="1600" dirty="0" smtClean="0">
                <a:solidFill>
                  <a:schemeClr val="tx1"/>
                </a:solidFill>
                <a:latin typeface="+mn-lt"/>
                <a:ea typeface="+mn-ea"/>
                <a:cs typeface="+mn-cs"/>
              </a:rPr>
              <a:t>Assessment </a:t>
            </a:r>
            <a:r>
              <a:rPr lang="en-GB" sz="1600" dirty="0">
                <a:solidFill>
                  <a:schemeClr val="tx1"/>
                </a:solidFill>
                <a:latin typeface="+mn-lt"/>
                <a:ea typeface="+mn-ea"/>
                <a:cs typeface="+mn-cs"/>
              </a:rPr>
              <a:t>Organisations shall appoint representatives to act as Authorised Examiners. Authorised Examiners shall have independent evidence of competence in the role and responsibilities as defined by the </a:t>
            </a:r>
            <a:r>
              <a:rPr lang="en-GB" sz="1600" dirty="0" smtClean="0">
                <a:solidFill>
                  <a:schemeClr val="tx1"/>
                </a:solidFill>
                <a:latin typeface="+mn-lt"/>
                <a:ea typeface="+mn-ea"/>
                <a:cs typeface="+mn-cs"/>
              </a:rPr>
              <a:t>standard.</a:t>
            </a:r>
          </a:p>
          <a:p>
            <a:endParaRPr lang="en-GB" sz="1600" dirty="0" smtClean="0">
              <a:solidFill>
                <a:schemeClr val="tx1"/>
              </a:solidFill>
              <a:latin typeface="+mn-lt"/>
              <a:ea typeface="+mn-ea"/>
              <a:cs typeface="+mn-cs"/>
            </a:endParaRPr>
          </a:p>
          <a:p>
            <a:r>
              <a:rPr lang="en-GB" sz="1600" dirty="0" smtClean="0">
                <a:solidFill>
                  <a:schemeClr val="tx1"/>
                </a:solidFill>
                <a:latin typeface="+mn-lt"/>
                <a:ea typeface="+mn-ea"/>
                <a:cs typeface="+mn-cs"/>
              </a:rPr>
              <a:t>Typically</a:t>
            </a:r>
          </a:p>
          <a:p>
            <a:pPr marL="285750" indent="-285750">
              <a:buFont typeface="Wingdings" panose="05000000000000000000" pitchFamily="2" charset="2"/>
              <a:buChar char="ü"/>
            </a:pPr>
            <a:r>
              <a:rPr lang="en-GB" sz="1600" dirty="0" smtClean="0">
                <a:solidFill>
                  <a:schemeClr val="tx1"/>
                </a:solidFill>
                <a:latin typeface="+mn-lt"/>
                <a:ea typeface="+mn-ea"/>
                <a:cs typeface="+mn-cs"/>
              </a:rPr>
              <a:t>International/European </a:t>
            </a:r>
            <a:r>
              <a:rPr lang="en-GB" sz="1600" dirty="0">
                <a:solidFill>
                  <a:schemeClr val="tx1"/>
                </a:solidFill>
                <a:latin typeface="+mn-lt"/>
                <a:ea typeface="+mn-ea"/>
                <a:cs typeface="+mn-cs"/>
              </a:rPr>
              <a:t>Welding Specialist, </a:t>
            </a:r>
            <a:r>
              <a:rPr lang="en-GB" sz="1600" dirty="0" smtClean="0">
                <a:solidFill>
                  <a:schemeClr val="tx1"/>
                </a:solidFill>
                <a:latin typeface="+mn-lt"/>
                <a:ea typeface="+mn-ea"/>
                <a:cs typeface="+mn-cs"/>
              </a:rPr>
              <a:t>or </a:t>
            </a:r>
          </a:p>
          <a:p>
            <a:pPr marL="285750" lvl="0" indent="-285750">
              <a:buFont typeface="Wingdings" panose="05000000000000000000" pitchFamily="2" charset="2"/>
              <a:buChar char="ü"/>
            </a:pPr>
            <a:r>
              <a:rPr lang="en-GB" sz="1600" dirty="0" smtClean="0">
                <a:solidFill>
                  <a:schemeClr val="tx1"/>
                </a:solidFill>
                <a:latin typeface="+mn-lt"/>
                <a:ea typeface="+mn-ea"/>
                <a:cs typeface="+mn-cs"/>
              </a:rPr>
              <a:t>Certified </a:t>
            </a:r>
            <a:r>
              <a:rPr lang="en-GB" sz="1600" dirty="0">
                <a:solidFill>
                  <a:schemeClr val="tx1"/>
                </a:solidFill>
                <a:latin typeface="+mn-lt"/>
                <a:ea typeface="+mn-ea"/>
                <a:cs typeface="+mn-cs"/>
              </a:rPr>
              <a:t>CSWIP or PCN Welding Inspector, </a:t>
            </a:r>
            <a:r>
              <a:rPr lang="en-GB" sz="1600" dirty="0" smtClean="0">
                <a:solidFill>
                  <a:schemeClr val="tx1"/>
                </a:solidFill>
                <a:latin typeface="+mn-lt"/>
                <a:ea typeface="+mn-ea"/>
                <a:cs typeface="+mn-cs"/>
              </a:rPr>
              <a:t>or </a:t>
            </a:r>
          </a:p>
          <a:p>
            <a:pPr marL="285750" lvl="0" indent="-285750">
              <a:buFont typeface="Wingdings" panose="05000000000000000000" pitchFamily="2" charset="2"/>
              <a:buChar char="ü"/>
            </a:pPr>
            <a:r>
              <a:rPr lang="en-GB" sz="1600" dirty="0" smtClean="0">
                <a:solidFill>
                  <a:schemeClr val="tx1"/>
                </a:solidFill>
                <a:latin typeface="+mn-lt"/>
                <a:ea typeface="+mn-ea"/>
                <a:cs typeface="+mn-cs"/>
              </a:rPr>
              <a:t>A1 </a:t>
            </a:r>
            <a:r>
              <a:rPr lang="en-GB" sz="1600" dirty="0">
                <a:solidFill>
                  <a:schemeClr val="tx1"/>
                </a:solidFill>
                <a:latin typeface="+mn-lt"/>
                <a:ea typeface="+mn-ea"/>
                <a:cs typeface="+mn-cs"/>
              </a:rPr>
              <a:t>Assessors with recent, relevant occupational experience and competence in the occupational areas covered by the Apprenticeship Standard and this Assessment Plan </a:t>
            </a:r>
          </a:p>
        </p:txBody>
      </p:sp>
      <p:sp>
        <p:nvSpPr>
          <p:cNvPr id="6" name="Title 1"/>
          <p:cNvSpPr txBox="1">
            <a:spLocks/>
          </p:cNvSpPr>
          <p:nvPr/>
        </p:nvSpPr>
        <p:spPr>
          <a:xfrm>
            <a:off x="0" y="0"/>
            <a:ext cx="9906000" cy="656692"/>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GB" sz="3200" dirty="0" smtClean="0">
                <a:solidFill>
                  <a:schemeClr val="tx1"/>
                </a:solidFill>
              </a:rPr>
              <a:t>Authorised Examiner &amp; </a:t>
            </a:r>
            <a:r>
              <a:rPr lang="en-GB" sz="3200" dirty="0">
                <a:solidFill>
                  <a:schemeClr val="tx1"/>
                </a:solidFill>
              </a:rPr>
              <a:t>Assessment Organisation</a:t>
            </a:r>
            <a:r>
              <a:rPr lang="en-GB" sz="3200" dirty="0" smtClean="0">
                <a:solidFill>
                  <a:schemeClr val="tx1"/>
                </a:solidFill>
              </a:rPr>
              <a:t> </a:t>
            </a:r>
            <a:r>
              <a:rPr lang="en-GB" sz="3200" dirty="0" smtClean="0"/>
              <a:t> </a:t>
            </a:r>
            <a:endParaRPr lang="en-GB" sz="3200" dirty="0"/>
          </a:p>
        </p:txBody>
      </p:sp>
      <p:sp>
        <p:nvSpPr>
          <p:cNvPr id="7" name="Slide Number Placeholder 6"/>
          <p:cNvSpPr>
            <a:spLocks noGrp="1"/>
          </p:cNvSpPr>
          <p:nvPr>
            <p:ph type="sldNum" sz="quarter" idx="12"/>
          </p:nvPr>
        </p:nvSpPr>
        <p:spPr/>
        <p:txBody>
          <a:bodyPr/>
          <a:lstStyle/>
          <a:p>
            <a:fld id="{7F51C6FD-F16C-4632-BFD2-B37E782C3167}" type="slidenum">
              <a:rPr lang="en-GB" smtClean="0"/>
              <a:t>11</a:t>
            </a:fld>
            <a:endParaRPr lang="en-GB"/>
          </a:p>
        </p:txBody>
      </p:sp>
      <p:sp>
        <p:nvSpPr>
          <p:cNvPr id="8" name="Footer Placeholder 3"/>
          <p:cNvSpPr>
            <a:spLocks noGrp="1"/>
          </p:cNvSpPr>
          <p:nvPr>
            <p:ph type="ftr" sz="quarter" idx="11"/>
          </p:nvPr>
        </p:nvSpPr>
        <p:spPr>
          <a:xfrm rot="16200000">
            <a:off x="6858280" y="2492856"/>
            <a:ext cx="5370657" cy="396240"/>
          </a:xfrm>
        </p:spPr>
        <p:txBody>
          <a:bodyPr/>
          <a:lstStyle/>
          <a:p>
            <a:r>
              <a:rPr lang="en-GB" dirty="0" smtClean="0"/>
              <a:t>Welding Trailblazer Presentation 2017</a:t>
            </a:r>
            <a:endParaRPr lang="en-GB" dirty="0"/>
          </a:p>
        </p:txBody>
      </p:sp>
    </p:spTree>
    <p:extLst>
      <p:ext uri="{BB962C8B-B14F-4D97-AF65-F5344CB8AC3E}">
        <p14:creationId xmlns:p14="http://schemas.microsoft.com/office/powerpoint/2010/main" val="26729794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64601" y="188640"/>
            <a:ext cx="6552728" cy="1066800"/>
          </a:xfrm>
        </p:spPr>
        <p:txBody>
          <a:bodyPr>
            <a:noAutofit/>
          </a:bodyPr>
          <a:lstStyle/>
          <a:p>
            <a:r>
              <a:rPr lang="en-GB" sz="6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Any</a:t>
            </a:r>
            <a:r>
              <a:rPr lang="en-GB" sz="6000" dirty="0" smtClean="0"/>
              <a:t> </a:t>
            </a:r>
            <a:r>
              <a:rPr lang="en-GB" sz="6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Questions?</a:t>
            </a:r>
          </a:p>
        </p:txBody>
      </p:sp>
      <p:graphicFrame>
        <p:nvGraphicFramePr>
          <p:cNvPr id="6" name="Table 5"/>
          <p:cNvGraphicFramePr>
            <a:graphicFrameLocks noGrp="1"/>
          </p:cNvGraphicFramePr>
          <p:nvPr>
            <p:extLst>
              <p:ext uri="{D42A27DB-BD31-4B8C-83A1-F6EECF244321}">
                <p14:modId xmlns:p14="http://schemas.microsoft.com/office/powerpoint/2010/main" val="2632459697"/>
              </p:ext>
            </p:extLst>
          </p:nvPr>
        </p:nvGraphicFramePr>
        <p:xfrm>
          <a:off x="350489" y="1268760"/>
          <a:ext cx="8580953" cy="5196840"/>
        </p:xfrm>
        <a:graphic>
          <a:graphicData uri="http://schemas.openxmlformats.org/drawingml/2006/table">
            <a:tbl>
              <a:tblPr firstRow="1" bandRow="1"/>
              <a:tblGrid>
                <a:gridCol w="2442271"/>
                <a:gridCol w="6138682"/>
              </a:tblGrid>
              <a:tr h="370840">
                <a:tc gridSpan="2">
                  <a:txBody>
                    <a:bodyPr/>
                    <a:lstStyle/>
                    <a:p>
                      <a:pPr algn="ctr"/>
                      <a:r>
                        <a:rPr lang="en-GB" sz="1400" dirty="0" smtClean="0"/>
                        <a:t>Useful links from the PDF for later</a:t>
                      </a:r>
                      <a:endParaRPr lang="en-GB" sz="1400" dirty="0"/>
                    </a:p>
                  </a:txBody>
                  <a:tcPr marL="99060" marR="99060" anchor="ctr"/>
                </a:tc>
                <a:tc hMerge="1">
                  <a:txBody>
                    <a:bodyPr/>
                    <a:lstStyle/>
                    <a:p>
                      <a:endParaRPr lang="en-GB"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smtClean="0">
                          <a:solidFill>
                            <a:schemeClr val="tx1"/>
                          </a:solidFill>
                          <a:effectLst/>
                          <a:latin typeface="+mn-lt"/>
                          <a:ea typeface="+mn-ea"/>
                          <a:cs typeface="+mn-cs"/>
                        </a:rPr>
                        <a:t>The Welding Institute webpage.</a:t>
                      </a:r>
                    </a:p>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smtClean="0">
                          <a:solidFill>
                            <a:schemeClr val="tx1"/>
                          </a:solidFill>
                          <a:effectLst/>
                          <a:latin typeface="+mn-lt"/>
                          <a:ea typeface="+mn-ea"/>
                          <a:cs typeface="+mn-cs"/>
                        </a:rPr>
                        <a:t>A copy of this document can be found here IAB-089 r5-14 Part </a:t>
                      </a:r>
                      <a:r>
                        <a:rPr lang="en-GB" sz="1000" b="1" kern="1200" dirty="0" smtClean="0">
                          <a:effectLst/>
                        </a:rPr>
                        <a:t>I</a:t>
                      </a:r>
                    </a:p>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smtClean="0">
                          <a:effectLst/>
                        </a:rPr>
                        <a:t> International Welder</a:t>
                      </a:r>
                      <a:r>
                        <a:rPr lang="en-GB" sz="1000" b="1" kern="1200" baseline="0" dirty="0" smtClean="0">
                          <a:effectLst/>
                        </a:rPr>
                        <a:t> </a:t>
                      </a:r>
                      <a:r>
                        <a:rPr lang="en-GB" sz="1000" b="1" kern="1200" dirty="0" smtClean="0">
                          <a:effectLst/>
                        </a:rPr>
                        <a:t>Guideline</a:t>
                      </a:r>
                      <a:endParaRPr lang="en-GB" sz="1000" b="1" i="0" kern="1200" dirty="0" smtClean="0">
                        <a:solidFill>
                          <a:schemeClr val="tx1"/>
                        </a:solidFill>
                        <a:effectLst/>
                        <a:latin typeface="+mn-lt"/>
                        <a:ea typeface="+mn-ea"/>
                        <a:cs typeface="+mn-cs"/>
                      </a:endParaRPr>
                    </a:p>
                  </a:txBody>
                  <a:tcPr marL="99060" marR="99060" anchor="ctr"/>
                </a:tc>
                <a:tc>
                  <a:txBody>
                    <a:bodyPr/>
                    <a:lstStyle/>
                    <a:p>
                      <a:pPr algn="l"/>
                      <a:r>
                        <a:rPr lang="en-GB" sz="1100" dirty="0" smtClean="0">
                          <a:hlinkClick r:id="rId3"/>
                        </a:rPr>
                        <a:t>http://www.theweldinginstitute.com/education-and-development/uk-apprenticeships/trailblazer-welding-apprenticeships/</a:t>
                      </a:r>
                      <a:endParaRPr lang="en-GB" sz="1100" dirty="0" smtClean="0">
                        <a:solidFill>
                          <a:srgbClr val="0070C0"/>
                        </a:solidFill>
                      </a:endParaRPr>
                    </a:p>
                  </a:txBody>
                  <a:tcPr marL="99060" marR="99060" anchor="ct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smtClean="0">
                          <a:effectLst/>
                        </a:rPr>
                        <a:t>Apprenticeship standards</a:t>
                      </a:r>
                      <a:endParaRPr lang="en-GB" sz="1000" b="1" i="0" kern="1200" dirty="0" smtClean="0">
                        <a:solidFill>
                          <a:schemeClr val="tx1"/>
                        </a:solidFill>
                        <a:effectLst/>
                        <a:latin typeface="+mn-lt"/>
                        <a:ea typeface="+mn-ea"/>
                        <a:cs typeface="+mn-cs"/>
                      </a:endParaRPr>
                    </a:p>
                  </a:txBody>
                  <a:tcPr marL="99060" marR="99060" anchor="ctr"/>
                </a:tc>
                <a:tc>
                  <a:txBody>
                    <a:bodyPr/>
                    <a:lstStyle/>
                    <a:p>
                      <a:pPr algn="l"/>
                      <a:r>
                        <a:rPr lang="en-GB" sz="1100" dirty="0" smtClean="0">
                          <a:solidFill>
                            <a:srgbClr val="0070C0"/>
                          </a:solidFill>
                          <a:hlinkClick r:id="rId4"/>
                        </a:rPr>
                        <a:t>https://www.gov.uk/government/collections/apprenticeship-standards</a:t>
                      </a:r>
                      <a:endParaRPr lang="en-GB" sz="1100" dirty="0" smtClean="0">
                        <a:solidFill>
                          <a:srgbClr val="0070C0"/>
                        </a:solidFill>
                      </a:endParaRPr>
                    </a:p>
                  </a:txBody>
                  <a:tcPr marL="99060" marR="99060" anchor="ct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smtClean="0">
                          <a:effectLst/>
                        </a:rPr>
                        <a:t>Apprenticeship standard: welder - level 2</a:t>
                      </a:r>
                    </a:p>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smtClean="0">
                          <a:effectLst/>
                        </a:rPr>
                        <a:t> (approved for delivery)</a:t>
                      </a:r>
                      <a:endParaRPr lang="en-GB" sz="1000" b="1" i="0" kern="1200" dirty="0" smtClean="0">
                        <a:solidFill>
                          <a:schemeClr val="tx1"/>
                        </a:solidFill>
                        <a:effectLst/>
                        <a:latin typeface="+mn-lt"/>
                        <a:ea typeface="+mn-ea"/>
                        <a:cs typeface="+mn-cs"/>
                      </a:endParaRPr>
                    </a:p>
                  </a:txBody>
                  <a:tcPr marL="99060" marR="99060" anchor="ctr"/>
                </a:tc>
                <a:tc>
                  <a:txBody>
                    <a:bodyPr/>
                    <a:lstStyle/>
                    <a:p>
                      <a:pPr algn="l"/>
                      <a:r>
                        <a:rPr lang="en-GB" sz="1100" kern="1200" dirty="0" smtClean="0">
                          <a:hlinkClick r:id="rId5"/>
                        </a:rPr>
                        <a:t>https://www.gov.uk/government/publications/apprenticeship-standard-welder-level-2</a:t>
                      </a:r>
                      <a:endParaRPr lang="en-GB" sz="1100" kern="1200" dirty="0" smtClean="0">
                        <a:solidFill>
                          <a:srgbClr val="0070C0"/>
                        </a:solidFill>
                        <a:latin typeface="+mn-lt"/>
                        <a:ea typeface="+mn-ea"/>
                        <a:cs typeface="+mn-cs"/>
                      </a:endParaRPr>
                    </a:p>
                  </a:txBody>
                  <a:tcPr marL="99060" marR="99060" anchor="ct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smtClean="0">
                          <a:effectLst/>
                        </a:rPr>
                        <a:t>Apprenticeship standard: welder - level 3</a:t>
                      </a:r>
                    </a:p>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smtClean="0">
                          <a:effectLst/>
                        </a:rPr>
                        <a:t> (approved for delivery)</a:t>
                      </a:r>
                      <a:endParaRPr lang="en-GB" sz="1000" b="1" i="0" kern="1200" dirty="0" smtClean="0">
                        <a:solidFill>
                          <a:schemeClr val="tx1"/>
                        </a:solidFill>
                        <a:effectLst/>
                        <a:latin typeface="+mn-lt"/>
                        <a:ea typeface="+mn-ea"/>
                        <a:cs typeface="+mn-cs"/>
                      </a:endParaRPr>
                    </a:p>
                  </a:txBody>
                  <a:tcPr marL="99060" marR="99060" anchor="ctr"/>
                </a:tc>
                <a:tc>
                  <a:txBody>
                    <a:bodyPr/>
                    <a:lstStyle/>
                    <a:p>
                      <a:pPr algn="l"/>
                      <a:r>
                        <a:rPr lang="en-GB" sz="1100" kern="1200" dirty="0" smtClean="0">
                          <a:hlinkClick r:id="rId6"/>
                        </a:rPr>
                        <a:t>https://www.gov.uk/government/publications/apprenticeship-standard-welder-level-3</a:t>
                      </a:r>
                      <a:endParaRPr lang="en-GB" sz="1100" kern="1200" dirty="0" smtClean="0">
                        <a:solidFill>
                          <a:srgbClr val="0070C0"/>
                        </a:solidFill>
                        <a:latin typeface="+mn-lt"/>
                        <a:ea typeface="+mn-ea"/>
                        <a:cs typeface="+mn-cs"/>
                      </a:endParaRPr>
                    </a:p>
                  </a:txBody>
                  <a:tcPr marL="99060" marR="99060" anchor="ct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smtClean="0">
                          <a:effectLst/>
                        </a:rPr>
                        <a:t>Register of apprenticeship training providers</a:t>
                      </a:r>
                      <a:endParaRPr lang="en-GB" sz="1000" b="1" i="0" kern="1200" dirty="0" smtClean="0">
                        <a:solidFill>
                          <a:schemeClr val="tx1"/>
                        </a:solidFill>
                        <a:effectLst/>
                        <a:latin typeface="+mn-lt"/>
                        <a:ea typeface="+mn-ea"/>
                        <a:cs typeface="+mn-cs"/>
                      </a:endParaRPr>
                    </a:p>
                  </a:txBody>
                  <a:tcPr marL="99060" marR="99060" anchor="ctr"/>
                </a:tc>
                <a:tc>
                  <a:txBody>
                    <a:bodyPr/>
                    <a:lstStyle/>
                    <a:p>
                      <a:pPr algn="l"/>
                      <a:r>
                        <a:rPr lang="en-GB" sz="1100" dirty="0" smtClean="0">
                          <a:hlinkClick r:id="rId7"/>
                        </a:rPr>
                        <a:t>https://www.gov.uk/government/collections/register-of-apprenticeship-training-providers</a:t>
                      </a:r>
                      <a:endParaRPr lang="en-GB" sz="1100" dirty="0" smtClean="0">
                        <a:solidFill>
                          <a:srgbClr val="0070C0"/>
                        </a:solidFill>
                      </a:endParaRPr>
                    </a:p>
                  </a:txBody>
                  <a:tcPr marL="99060" marR="99060" anchor="ct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smtClean="0">
                          <a:effectLst/>
                        </a:rPr>
                        <a:t>Apprenticeship funding: how it will work</a:t>
                      </a:r>
                      <a:endParaRPr lang="en-GB" sz="1000" b="1" i="0" kern="1200" dirty="0" smtClean="0">
                        <a:solidFill>
                          <a:schemeClr val="tx1"/>
                        </a:solidFill>
                        <a:effectLst/>
                        <a:latin typeface="+mn-lt"/>
                        <a:ea typeface="+mn-ea"/>
                        <a:cs typeface="+mn-cs"/>
                      </a:endParaRPr>
                    </a:p>
                  </a:txBody>
                  <a:tcPr marL="99060" marR="99060" anchor="ctr"/>
                </a:tc>
                <a:tc>
                  <a:txBody>
                    <a:bodyPr/>
                    <a:lstStyle/>
                    <a:p>
                      <a:pPr algn="l"/>
                      <a:r>
                        <a:rPr lang="en-GB" sz="1100" kern="1200" dirty="0" smtClean="0">
                          <a:hlinkClick r:id="rId8"/>
                        </a:rPr>
                        <a:t>https://www.gov.uk/government/publications/apprenticeship-levy-how-it-will-work</a:t>
                      </a:r>
                      <a:endParaRPr lang="en-GB" sz="1100" kern="1200" dirty="0">
                        <a:solidFill>
                          <a:srgbClr val="0070C0"/>
                        </a:solidFill>
                        <a:latin typeface="+mn-lt"/>
                        <a:ea typeface="+mn-ea"/>
                        <a:cs typeface="+mn-cs"/>
                      </a:endParaRPr>
                    </a:p>
                  </a:txBody>
                  <a:tcPr marL="99060" marR="99060" anchor="ct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smtClean="0">
                          <a:effectLst/>
                        </a:rPr>
                        <a:t>Future of apprenticeships in England: guidance for trailblazers</a:t>
                      </a:r>
                      <a:endParaRPr lang="en-GB" sz="1000" b="1" i="0" kern="1200" dirty="0" smtClean="0">
                        <a:solidFill>
                          <a:schemeClr val="tx1"/>
                        </a:solidFill>
                        <a:effectLst/>
                        <a:latin typeface="+mn-lt"/>
                        <a:ea typeface="+mn-ea"/>
                        <a:cs typeface="+mn-cs"/>
                      </a:endParaRPr>
                    </a:p>
                  </a:txBody>
                  <a:tcPr marL="99060" marR="99060" anchor="ctr"/>
                </a:tc>
                <a:tc>
                  <a:txBody>
                    <a:bodyPr/>
                    <a:lstStyle/>
                    <a:p>
                      <a:pPr algn="l"/>
                      <a:r>
                        <a:rPr lang="en-GB" sz="1100" kern="1200" dirty="0" smtClean="0">
                          <a:hlinkClick r:id="rId9"/>
                        </a:rPr>
                        <a:t>https://www.gov.uk/government/publications/future-of-apprenticeships-in-england-guidance-for-trailblazers</a:t>
                      </a:r>
                      <a:endParaRPr lang="en-GB" sz="1100" kern="1200" dirty="0">
                        <a:solidFill>
                          <a:srgbClr val="0070C0"/>
                        </a:solidFill>
                        <a:latin typeface="+mn-lt"/>
                        <a:ea typeface="+mn-ea"/>
                        <a:cs typeface="+mn-cs"/>
                      </a:endParaRPr>
                    </a:p>
                  </a:txBody>
                  <a:tcPr marL="99060" marR="99060" anchor="ct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smtClean="0">
                          <a:effectLst/>
                        </a:rPr>
                        <a:t>Using the register of apprentice assessment organisations</a:t>
                      </a:r>
                      <a:endParaRPr lang="en-GB" sz="1000" b="1" i="0" kern="1200" dirty="0" smtClean="0">
                        <a:solidFill>
                          <a:schemeClr val="tx1"/>
                        </a:solidFill>
                        <a:effectLst/>
                        <a:latin typeface="+mn-lt"/>
                        <a:ea typeface="+mn-ea"/>
                        <a:cs typeface="+mn-cs"/>
                      </a:endParaRPr>
                    </a:p>
                  </a:txBody>
                  <a:tcPr marL="99060" marR="99060" anchor="ctr"/>
                </a:tc>
                <a:tc>
                  <a:txBody>
                    <a:bodyPr/>
                    <a:lstStyle/>
                    <a:p>
                      <a:pPr algn="l"/>
                      <a:r>
                        <a:rPr lang="en-GB" sz="1100" kern="1200" dirty="0" smtClean="0">
                          <a:hlinkClick r:id="rId10"/>
                        </a:rPr>
                        <a:t>https://www.gov.uk/government/publications/using-the-register-of-apprentice-assessment-organisations</a:t>
                      </a:r>
                      <a:endParaRPr lang="en-GB" sz="1100" kern="1200" dirty="0">
                        <a:solidFill>
                          <a:srgbClr val="0070C0"/>
                        </a:solidFill>
                        <a:latin typeface="+mn-lt"/>
                        <a:ea typeface="+mn-ea"/>
                        <a:cs typeface="+mn-cs"/>
                      </a:endParaRPr>
                    </a:p>
                  </a:txBody>
                  <a:tcPr marL="99060" marR="99060" anchor="ct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smtClean="0">
                          <a:effectLst/>
                        </a:rPr>
                        <a:t>A good welding positions poster can be downloaded here</a:t>
                      </a:r>
                      <a:endParaRPr lang="en-GB" sz="1000" b="1" i="0" kern="1200" dirty="0" smtClean="0">
                        <a:solidFill>
                          <a:schemeClr val="tx1"/>
                        </a:solidFill>
                        <a:effectLst/>
                        <a:latin typeface="+mn-lt"/>
                        <a:ea typeface="+mn-ea"/>
                        <a:cs typeface="+mn-cs"/>
                      </a:endParaRPr>
                    </a:p>
                  </a:txBody>
                  <a:tcPr marL="99060" marR="99060" anchor="ctr"/>
                </a:tc>
                <a:tc>
                  <a:txBody>
                    <a:bodyPr/>
                    <a:lstStyle/>
                    <a:p>
                      <a:pPr algn="l"/>
                      <a:r>
                        <a:rPr lang="en-GB" sz="1100" kern="1200" dirty="0" smtClean="0">
                          <a:hlinkClick r:id="rId11"/>
                        </a:rPr>
                        <a:t>http://www.voestalpine.com/welding/Services/Downloads</a:t>
                      </a:r>
                      <a:endParaRPr lang="en-GB" sz="1100" kern="1200" dirty="0">
                        <a:solidFill>
                          <a:srgbClr val="0070C0"/>
                        </a:solidFill>
                        <a:latin typeface="+mn-lt"/>
                        <a:ea typeface="+mn-ea"/>
                        <a:cs typeface="+mn-cs"/>
                      </a:endParaRPr>
                    </a:p>
                  </a:txBody>
                  <a:tcPr marL="99060" marR="99060" anchor="ctr"/>
                </a:tc>
              </a:tr>
              <a:tr h="370840">
                <a:tc>
                  <a:txBody>
                    <a:bodyPr/>
                    <a:lstStyle/>
                    <a:p>
                      <a:pPr algn="ctr"/>
                      <a:r>
                        <a:rPr lang="en-GB" sz="1000" b="1" kern="1200" dirty="0" smtClean="0">
                          <a:solidFill>
                            <a:schemeClr val="tx1"/>
                          </a:solidFill>
                          <a:effectLst/>
                          <a:latin typeface="+mn-lt"/>
                          <a:ea typeface="+mn-ea"/>
                          <a:cs typeface="+mn-cs"/>
                        </a:rPr>
                        <a:t>Requirements for the Certification of Welding Examiners </a:t>
                      </a:r>
                    </a:p>
                    <a:p>
                      <a:pPr algn="ctr"/>
                      <a:r>
                        <a:rPr lang="en-GB" sz="1000" b="1" kern="1200" dirty="0" smtClean="0">
                          <a:solidFill>
                            <a:schemeClr val="tx1"/>
                          </a:solidFill>
                          <a:effectLst/>
                          <a:latin typeface="+mn-lt"/>
                          <a:ea typeface="+mn-ea"/>
                          <a:cs typeface="+mn-cs"/>
                        </a:rPr>
                        <a:t>(DOCUMENT No. CSWIP-WEX-23-13)</a:t>
                      </a:r>
                    </a:p>
                  </a:txBody>
                  <a:tcPr marL="99060" marR="99060" anchor="ctr"/>
                </a:tc>
                <a:tc>
                  <a:txBody>
                    <a:bodyPr/>
                    <a:lstStyle/>
                    <a:p>
                      <a:pPr algn="l"/>
                      <a:r>
                        <a:rPr lang="en-GB" sz="1100" kern="1200" dirty="0" smtClean="0">
                          <a:solidFill>
                            <a:srgbClr val="FF0000"/>
                          </a:solidFill>
                          <a:latin typeface="+mn-lt"/>
                          <a:ea typeface="+mn-ea"/>
                          <a:cs typeface="+mn-cs"/>
                          <a:hlinkClick r:id="rId12"/>
                        </a:rPr>
                        <a:t>http://www.cswip.com/schemes/brazer-examiner/</a:t>
                      </a:r>
                      <a:endParaRPr lang="en-GB" sz="1100" kern="1200" dirty="0">
                        <a:solidFill>
                          <a:srgbClr val="FF0000"/>
                        </a:solidFill>
                        <a:latin typeface="+mn-lt"/>
                        <a:ea typeface="+mn-ea"/>
                        <a:cs typeface="+mn-cs"/>
                      </a:endParaRPr>
                    </a:p>
                  </a:txBody>
                  <a:tcPr marL="99060" marR="99060" anchor="ctr"/>
                </a:tc>
              </a:tr>
              <a:tr h="370840">
                <a:tc>
                  <a:txBody>
                    <a:bodyPr/>
                    <a:lstStyle/>
                    <a:p>
                      <a:pPr algn="ctr"/>
                      <a:r>
                        <a:rPr lang="en-GB" sz="1000" b="1" kern="1200" dirty="0" smtClean="0">
                          <a:solidFill>
                            <a:schemeClr val="tx1"/>
                          </a:solidFill>
                          <a:effectLst/>
                          <a:latin typeface="+mn-lt"/>
                          <a:ea typeface="+mn-ea"/>
                          <a:cs typeface="+mn-cs"/>
                        </a:rPr>
                        <a:t>Certification Scheme for Welder Training Organisations (CSWTO)</a:t>
                      </a:r>
                    </a:p>
                  </a:txBody>
                  <a:tcPr marL="99060" marR="99060" anchor="ctr"/>
                </a:tc>
                <a:tc>
                  <a:txBody>
                    <a:bodyPr/>
                    <a:lstStyle/>
                    <a:p>
                      <a:pPr algn="l"/>
                      <a:r>
                        <a:rPr lang="en-GB" sz="1100" kern="1200" dirty="0" smtClean="0">
                          <a:solidFill>
                            <a:srgbClr val="FF0000"/>
                          </a:solidFill>
                          <a:latin typeface="+mn-lt"/>
                          <a:ea typeface="+mn-ea"/>
                          <a:cs typeface="+mn-cs"/>
                          <a:hlinkClick r:id="rId13"/>
                        </a:rPr>
                        <a:t>http://www.cswip.com/schemes/certification-scheme-for-welder-training-organisations/</a:t>
                      </a:r>
                      <a:endParaRPr lang="en-GB" sz="1100" kern="1200" dirty="0">
                        <a:solidFill>
                          <a:srgbClr val="FF0000"/>
                        </a:solidFill>
                        <a:latin typeface="+mn-lt"/>
                        <a:ea typeface="+mn-ea"/>
                        <a:cs typeface="+mn-cs"/>
                      </a:endParaRPr>
                    </a:p>
                  </a:txBody>
                  <a:tcPr marL="99060" marR="99060" anchor="ctr"/>
                </a:tc>
              </a:tr>
            </a:tbl>
          </a:graphicData>
        </a:graphic>
      </p:graphicFrame>
      <p:sp>
        <p:nvSpPr>
          <p:cNvPr id="2" name="Slide Number Placeholder 1"/>
          <p:cNvSpPr>
            <a:spLocks noGrp="1"/>
          </p:cNvSpPr>
          <p:nvPr>
            <p:ph type="sldNum" sz="quarter" idx="12"/>
          </p:nvPr>
        </p:nvSpPr>
        <p:spPr/>
        <p:txBody>
          <a:bodyPr/>
          <a:lstStyle/>
          <a:p>
            <a:fld id="{7F51C6FD-F16C-4632-BFD2-B37E782C3167}" type="slidenum">
              <a:rPr lang="en-GB" smtClean="0"/>
              <a:t>12</a:t>
            </a:fld>
            <a:endParaRPr lang="en-GB"/>
          </a:p>
        </p:txBody>
      </p:sp>
      <p:sp>
        <p:nvSpPr>
          <p:cNvPr id="4" name="Footer Placeholder 3"/>
          <p:cNvSpPr>
            <a:spLocks noGrp="1"/>
          </p:cNvSpPr>
          <p:nvPr>
            <p:ph type="ftr" sz="quarter" idx="11"/>
          </p:nvPr>
        </p:nvSpPr>
        <p:spPr>
          <a:xfrm rot="16200000">
            <a:off x="6858280" y="2492856"/>
            <a:ext cx="5370657" cy="396240"/>
          </a:xfrm>
        </p:spPr>
        <p:txBody>
          <a:bodyPr/>
          <a:lstStyle/>
          <a:p>
            <a:r>
              <a:rPr lang="en-GB" dirty="0" smtClean="0"/>
              <a:t>Welding Trailblazer Presentation 2017</a:t>
            </a:r>
            <a:endParaRPr lang="en-GB" dirty="0"/>
          </a:p>
        </p:txBody>
      </p:sp>
    </p:spTree>
    <p:extLst>
      <p:ext uri="{BB962C8B-B14F-4D97-AF65-F5344CB8AC3E}">
        <p14:creationId xmlns:p14="http://schemas.microsoft.com/office/powerpoint/2010/main" val="38609790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626" y="116632"/>
            <a:ext cx="9003074" cy="6678751"/>
          </a:xfrm>
          <a:prstGeom prst="rect">
            <a:avLst/>
          </a:prstGeom>
        </p:spPr>
        <p:txBody>
          <a:bodyPr wrap="square">
            <a:spAutoFit/>
          </a:bodyPr>
          <a:lstStyle/>
          <a:p>
            <a:r>
              <a:rPr lang="en-GB" sz="3200" spc="-100" dirty="0" smtClean="0">
                <a:solidFill>
                  <a:schemeClr val="tx2"/>
                </a:solidFill>
                <a:latin typeface="+mj-lt"/>
                <a:ea typeface="+mj-ea"/>
                <a:cs typeface="+mj-cs"/>
              </a:rPr>
              <a:t>Welding Trailblazer Start Point</a:t>
            </a:r>
            <a:endParaRPr lang="en-GB" sz="3200" spc="-100" dirty="0">
              <a:solidFill>
                <a:schemeClr val="tx2"/>
              </a:solidFill>
              <a:latin typeface="+mj-lt"/>
              <a:ea typeface="+mj-ea"/>
              <a:cs typeface="+mj-cs"/>
            </a:endParaRPr>
          </a:p>
          <a:p>
            <a:endParaRPr lang="en-GB" dirty="0"/>
          </a:p>
          <a:p>
            <a:r>
              <a:rPr lang="en-GB" dirty="0" smtClean="0"/>
              <a:t>The government asked Employers to define </a:t>
            </a:r>
            <a:r>
              <a:rPr lang="en-GB"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what they want </a:t>
            </a:r>
            <a:r>
              <a:rPr lang="en-GB" dirty="0" smtClean="0"/>
              <a:t>in an apprenticeship.</a:t>
            </a:r>
          </a:p>
          <a:p>
            <a:endParaRPr lang="en-GB" dirty="0"/>
          </a:p>
          <a:p>
            <a:r>
              <a:rPr lang="en-GB" dirty="0" smtClean="0"/>
              <a:t>Consequently a Working Group was setup in Oct 2014 to help define what Employers  believed was needed in a Welding Apprenticeship.</a:t>
            </a:r>
          </a:p>
          <a:p>
            <a:endParaRPr lang="en-GB" dirty="0"/>
          </a:p>
          <a:p>
            <a:r>
              <a:rPr lang="en-GB" dirty="0" smtClean="0"/>
              <a:t>They found, after some investigation, that there were </a:t>
            </a:r>
            <a:r>
              <a:rPr lang="en-GB"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43 different types </a:t>
            </a:r>
            <a:r>
              <a:rPr lang="en-GB" dirty="0" smtClean="0"/>
              <a:t>of welding apprenticeships with different levels of standards in England at the time.  </a:t>
            </a:r>
          </a:p>
          <a:p>
            <a:endParaRPr lang="en-GB" dirty="0" smtClean="0"/>
          </a:p>
          <a:p>
            <a:r>
              <a:rPr lang="en-GB" dirty="0" smtClean="0"/>
              <a:t>So employers asked themselves </a:t>
            </a:r>
            <a:r>
              <a:rPr lang="en-GB"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“What do we want in a </a:t>
            </a:r>
            <a:r>
              <a:rPr lang="en-GB"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welder?” </a:t>
            </a:r>
          </a:p>
          <a:p>
            <a:endParaRPr lang="en-GB"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r>
              <a:rPr lang="en-GB" dirty="0" smtClean="0"/>
              <a:t>The answer was simple – </a:t>
            </a:r>
          </a:p>
          <a:p>
            <a:pPr algn="ctr"/>
            <a:r>
              <a:rPr lang="en-GB"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the welder needs to be able to pass </a:t>
            </a:r>
            <a:r>
              <a:rPr lang="en-GB"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 trade test and get welding.  </a:t>
            </a:r>
            <a:endParaRPr lang="en-GB"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endParaRPr lang="en-GB"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en-GB" i="1" dirty="0" smtClean="0"/>
              <a:t>The trade test is a coded weld test in accordance with EN, AWS or</a:t>
            </a:r>
            <a:r>
              <a:rPr lang="en-GB" dirty="0"/>
              <a:t> </a:t>
            </a:r>
            <a:r>
              <a:rPr lang="en-GB" i="1" dirty="0"/>
              <a:t>ASME </a:t>
            </a:r>
            <a:r>
              <a:rPr lang="en-GB" i="1" dirty="0" smtClean="0"/>
              <a:t>(</a:t>
            </a:r>
            <a:r>
              <a:rPr lang="en-GB" dirty="0"/>
              <a:t>American </a:t>
            </a:r>
            <a:r>
              <a:rPr lang="en-GB" dirty="0" smtClean="0"/>
              <a:t>Society of </a:t>
            </a:r>
            <a:r>
              <a:rPr lang="en-GB" dirty="0"/>
              <a:t>Mechanical </a:t>
            </a:r>
            <a:r>
              <a:rPr lang="en-GB" dirty="0" smtClean="0"/>
              <a:t>Engineers) </a:t>
            </a:r>
            <a:r>
              <a:rPr lang="en-GB" i="1" dirty="0" smtClean="0"/>
              <a:t>standards to ensure they are working to the </a:t>
            </a:r>
            <a:r>
              <a:rPr lang="en-GB"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same level </a:t>
            </a:r>
            <a:r>
              <a:rPr lang="en-GB" i="1" dirty="0" smtClean="0"/>
              <a:t>as everyone else.</a:t>
            </a:r>
          </a:p>
          <a:p>
            <a:pPr algn="ctr"/>
            <a:endParaRPr lang="en-GB" i="1" dirty="0"/>
          </a:p>
          <a:p>
            <a:pPr algn="ctr"/>
            <a:r>
              <a:rPr lang="en-GB" i="1" dirty="0" smtClean="0"/>
              <a:t>The aim is to </a:t>
            </a:r>
            <a:r>
              <a:rPr lang="en-GB" dirty="0" smtClean="0"/>
              <a:t> </a:t>
            </a:r>
          </a:p>
          <a:p>
            <a:pPr algn="ctr"/>
            <a:r>
              <a:rPr lang="en-GB"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en-GB"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give employers the confidence that welders, when completing their apprenticeship, have the required competencies regardless of where they were trained and by whom they were </a:t>
            </a:r>
            <a:r>
              <a:rPr lang="en-GB"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assessed” </a:t>
            </a:r>
            <a:endParaRPr lang="en-GB"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Slide Number Placeholder 4"/>
          <p:cNvSpPr>
            <a:spLocks noGrp="1"/>
          </p:cNvSpPr>
          <p:nvPr>
            <p:ph type="sldNum" sz="quarter" idx="12"/>
          </p:nvPr>
        </p:nvSpPr>
        <p:spPr/>
        <p:txBody>
          <a:bodyPr/>
          <a:lstStyle/>
          <a:p>
            <a:fld id="{7F51C6FD-F16C-4632-BFD2-B37E782C3167}" type="slidenum">
              <a:rPr lang="en-GB" smtClean="0"/>
              <a:t>2</a:t>
            </a:fld>
            <a:endParaRPr lang="en-GB"/>
          </a:p>
        </p:txBody>
      </p:sp>
      <p:sp>
        <p:nvSpPr>
          <p:cNvPr id="6" name="Footer Placeholder 3"/>
          <p:cNvSpPr>
            <a:spLocks noGrp="1"/>
          </p:cNvSpPr>
          <p:nvPr>
            <p:ph type="ftr" sz="quarter" idx="11"/>
          </p:nvPr>
        </p:nvSpPr>
        <p:spPr>
          <a:xfrm rot="16200000">
            <a:off x="6858280" y="2492856"/>
            <a:ext cx="5370657" cy="396240"/>
          </a:xfrm>
        </p:spPr>
        <p:txBody>
          <a:bodyPr/>
          <a:lstStyle/>
          <a:p>
            <a:r>
              <a:rPr lang="en-GB" dirty="0" smtClean="0"/>
              <a:t>Welding Trailblazer Presentation 2017</a:t>
            </a:r>
            <a:endParaRPr lang="en-GB" dirty="0"/>
          </a:p>
        </p:txBody>
      </p:sp>
    </p:spTree>
    <p:extLst>
      <p:ext uri="{BB962C8B-B14F-4D97-AF65-F5344CB8AC3E}">
        <p14:creationId xmlns:p14="http://schemas.microsoft.com/office/powerpoint/2010/main" val="31826220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55000" cy="836712"/>
          </a:xfrm>
        </p:spPr>
        <p:txBody>
          <a:bodyPr/>
          <a:lstStyle/>
          <a:p>
            <a:r>
              <a:rPr lang="en-GB" sz="2800" dirty="0" smtClean="0"/>
              <a:t>Two Apprenticeship Standards </a:t>
            </a:r>
            <a:endParaRPr lang="en-GB" sz="2800" dirty="0"/>
          </a:p>
        </p:txBody>
      </p:sp>
      <p:sp>
        <p:nvSpPr>
          <p:cNvPr id="3" name="Rectangle 2"/>
          <p:cNvSpPr/>
          <p:nvPr/>
        </p:nvSpPr>
        <p:spPr>
          <a:xfrm>
            <a:off x="116463" y="908720"/>
            <a:ext cx="9049005" cy="5724644"/>
          </a:xfrm>
          <a:prstGeom prst="rect">
            <a:avLst/>
          </a:prstGeom>
        </p:spPr>
        <p:txBody>
          <a:bodyPr wrap="square">
            <a:spAutoFit/>
          </a:bodyPr>
          <a:lstStyle/>
          <a:p>
            <a:r>
              <a:rPr lang="en-GB" dirty="0" smtClean="0"/>
              <a:t>The two page definition of the apprenticeship is very broad in definition to cover all sectors, there are two levels, these are;</a:t>
            </a:r>
          </a:p>
          <a:p>
            <a:endParaRPr lang="en-GB" sz="1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r>
              <a:rPr lang="en-GB"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Level </a:t>
            </a:r>
            <a:r>
              <a:rPr lang="en-GB"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 </a:t>
            </a:r>
            <a:r>
              <a:rPr lang="en-GB"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general Welder </a:t>
            </a:r>
            <a:r>
              <a:rPr lang="en-GB"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(Arc Process</a:t>
            </a:r>
            <a:r>
              <a:rPr lang="en-GB"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p>
          <a:p>
            <a:r>
              <a:rPr lang="en-GB" dirty="0" smtClean="0"/>
              <a:t>General </a:t>
            </a:r>
            <a:r>
              <a:rPr lang="en-GB" dirty="0"/>
              <a:t>Welders are fully competent in manual welding using at least </a:t>
            </a:r>
            <a:r>
              <a:rPr lang="en-GB" dirty="0" smtClean="0"/>
              <a:t>one arc </a:t>
            </a:r>
            <a:r>
              <a:rPr lang="en-GB" dirty="0"/>
              <a:t>process. General Welders are required in a number of sectors for example, the steelwork construction sector. </a:t>
            </a:r>
            <a:endParaRPr lang="en-GB" dirty="0" smtClean="0"/>
          </a:p>
          <a:p>
            <a:r>
              <a:rPr lang="en-GB" dirty="0" smtClean="0"/>
              <a:t>Link </a:t>
            </a:r>
            <a:r>
              <a:rPr lang="en-GB" sz="1400" dirty="0" smtClean="0">
                <a:hlinkClick r:id="rId3"/>
              </a:rPr>
              <a:t>https</a:t>
            </a:r>
            <a:r>
              <a:rPr lang="en-GB" sz="1400" dirty="0">
                <a:hlinkClick r:id="rId3"/>
              </a:rPr>
              <a:t>://</a:t>
            </a:r>
            <a:r>
              <a:rPr lang="en-GB" sz="1400" dirty="0" smtClean="0">
                <a:hlinkClick r:id="rId3"/>
              </a:rPr>
              <a:t>www.gov.uk/government/publications/apprenticeship-standard-welder-level-2</a:t>
            </a:r>
            <a:endParaRPr lang="en-GB" sz="1400" dirty="0" smtClean="0"/>
          </a:p>
          <a:p>
            <a:endParaRPr lang="en-GB" dirty="0" smtClean="0"/>
          </a:p>
          <a:p>
            <a:r>
              <a:rPr lang="en-GB"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Level 3 Multi Positional Welder (Arc Process)</a:t>
            </a:r>
          </a:p>
          <a:p>
            <a:r>
              <a:rPr lang="en-GB" dirty="0" smtClean="0"/>
              <a:t>Multi-Positional </a:t>
            </a:r>
            <a:r>
              <a:rPr lang="en-GB" dirty="0"/>
              <a:t>Welders are fully competent in manual welding using at least </a:t>
            </a:r>
            <a:r>
              <a:rPr lang="en-GB" dirty="0" smtClean="0"/>
              <a:t>one arc </a:t>
            </a:r>
            <a:r>
              <a:rPr lang="en-GB" dirty="0"/>
              <a:t>process in all welding positions. Multi-Positional Welders are required in a number of sectors for example, the oil and gas sector. </a:t>
            </a:r>
            <a:endParaRPr lang="en-GB" dirty="0" smtClean="0"/>
          </a:p>
          <a:p>
            <a:r>
              <a:rPr lang="en-GB" dirty="0" smtClean="0"/>
              <a:t>Link </a:t>
            </a:r>
            <a:r>
              <a:rPr lang="en-GB" sz="1400" dirty="0" smtClean="0">
                <a:hlinkClick r:id="rId4"/>
              </a:rPr>
              <a:t>https</a:t>
            </a:r>
            <a:r>
              <a:rPr lang="en-GB" sz="1400" dirty="0">
                <a:hlinkClick r:id="rId4"/>
              </a:rPr>
              <a:t>://</a:t>
            </a:r>
            <a:r>
              <a:rPr lang="en-GB" sz="1400" dirty="0" smtClean="0">
                <a:hlinkClick r:id="rId4"/>
              </a:rPr>
              <a:t>www.gov.uk/government/publications/apprenticeship-standard-welder-level-3</a:t>
            </a:r>
            <a:endParaRPr lang="en-GB" sz="1400" dirty="0" smtClean="0"/>
          </a:p>
          <a:p>
            <a:endParaRPr lang="en-GB" sz="1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endParaRPr lang="en-GB" sz="1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r>
              <a:rPr lang="en-GB"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English </a:t>
            </a:r>
            <a:r>
              <a:rPr lang="en-GB"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&amp; </a:t>
            </a:r>
            <a:r>
              <a:rPr lang="en-GB"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Maths requirements for the standard</a:t>
            </a:r>
            <a:endParaRPr lang="en-GB"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Level 2 </a:t>
            </a:r>
            <a:r>
              <a:rPr lang="en-GB" sz="1400" dirty="0"/>
              <a:t>English &amp; Maths </a:t>
            </a:r>
            <a:r>
              <a:rPr lang="en-GB" sz="1400" dirty="0" smtClean="0"/>
              <a:t>at level 1 (minimum)</a:t>
            </a:r>
            <a:endParaRPr lang="en-GB" sz="1400" dirty="0"/>
          </a:p>
          <a:p>
            <a:r>
              <a:rPr lang="en-GB" sz="1400" b="1" dirty="0"/>
              <a:t>Duration : </a:t>
            </a:r>
            <a:r>
              <a:rPr lang="en-GB" sz="1400" dirty="0"/>
              <a:t>This apprenticeship has a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typical </a:t>
            </a:r>
            <a:r>
              <a:rPr lang="en-GB" sz="1400" dirty="0"/>
              <a:t>duration of 18 months. </a:t>
            </a:r>
          </a:p>
          <a:p>
            <a:endParaRPr lang="en-GB" sz="1400" dirty="0" smtClean="0"/>
          </a:p>
          <a:p>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Level 3 </a:t>
            </a:r>
            <a:r>
              <a:rPr lang="en-GB" sz="1400" dirty="0"/>
              <a:t>English &amp; Maths </a:t>
            </a:r>
            <a:r>
              <a:rPr lang="en-GB" sz="1400" dirty="0" smtClean="0"/>
              <a:t>at level </a:t>
            </a:r>
            <a:r>
              <a:rPr lang="en-GB" sz="1400" dirty="0"/>
              <a:t>2. </a:t>
            </a:r>
            <a:endParaRPr lang="en-GB" sz="1400" dirty="0" smtClean="0"/>
          </a:p>
          <a:p>
            <a:r>
              <a:rPr lang="en-GB" sz="1400" dirty="0" smtClean="0"/>
              <a:t>This </a:t>
            </a:r>
            <a:r>
              <a:rPr lang="en-GB" sz="1400" dirty="0"/>
              <a:t>equates to either a level </a:t>
            </a:r>
            <a:r>
              <a:rPr lang="en-GB" sz="1400" dirty="0" smtClean="0"/>
              <a:t>C </a:t>
            </a:r>
            <a:r>
              <a:rPr lang="en-GB" sz="1400" dirty="0"/>
              <a:t>GCSE or the equivalent education </a:t>
            </a:r>
            <a:r>
              <a:rPr lang="en-GB" sz="1400" dirty="0" smtClean="0"/>
              <a:t>obtainment</a:t>
            </a:r>
            <a:endParaRPr lang="en-GB" sz="1400" dirty="0"/>
          </a:p>
          <a:p>
            <a:r>
              <a:rPr lang="en-GB" sz="1400" b="1" dirty="0"/>
              <a:t>Duration : </a:t>
            </a:r>
            <a:r>
              <a:rPr lang="en-GB" sz="1400" dirty="0"/>
              <a:t>This apprenticeship has a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typical</a:t>
            </a:r>
            <a:r>
              <a:rPr lang="en-GB" sz="1400" dirty="0"/>
              <a:t> duration of 38 months. </a:t>
            </a:r>
            <a:endParaRPr lang="en-GB" sz="1400" dirty="0" smtClean="0"/>
          </a:p>
        </p:txBody>
      </p:sp>
      <p:sp>
        <p:nvSpPr>
          <p:cNvPr id="6" name="Slide Number Placeholder 5"/>
          <p:cNvSpPr>
            <a:spLocks noGrp="1"/>
          </p:cNvSpPr>
          <p:nvPr>
            <p:ph type="sldNum" sz="quarter" idx="12"/>
          </p:nvPr>
        </p:nvSpPr>
        <p:spPr/>
        <p:txBody>
          <a:bodyPr/>
          <a:lstStyle/>
          <a:p>
            <a:fld id="{7F51C6FD-F16C-4632-BFD2-B37E782C3167}" type="slidenum">
              <a:rPr lang="en-GB" smtClean="0"/>
              <a:t>3</a:t>
            </a:fld>
            <a:endParaRPr lang="en-GB"/>
          </a:p>
        </p:txBody>
      </p:sp>
      <p:sp>
        <p:nvSpPr>
          <p:cNvPr id="7" name="Footer Placeholder 3"/>
          <p:cNvSpPr>
            <a:spLocks noGrp="1"/>
          </p:cNvSpPr>
          <p:nvPr>
            <p:ph type="ftr" sz="quarter" idx="11"/>
          </p:nvPr>
        </p:nvSpPr>
        <p:spPr>
          <a:xfrm rot="16200000">
            <a:off x="6858280" y="2492856"/>
            <a:ext cx="5370657" cy="396240"/>
          </a:xfrm>
        </p:spPr>
        <p:txBody>
          <a:bodyPr/>
          <a:lstStyle/>
          <a:p>
            <a:r>
              <a:rPr lang="en-GB" dirty="0" smtClean="0"/>
              <a:t>Welding Trailblazer Presentation 2017</a:t>
            </a:r>
            <a:endParaRPr lang="en-GB" dirty="0"/>
          </a:p>
        </p:txBody>
      </p:sp>
    </p:spTree>
    <p:extLst>
      <p:ext uri="{BB962C8B-B14F-4D97-AF65-F5344CB8AC3E}">
        <p14:creationId xmlns:p14="http://schemas.microsoft.com/office/powerpoint/2010/main" val="5874279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771083"/>
            <a:ext cx="9165468" cy="6093976"/>
          </a:xfrm>
          <a:prstGeom prst="rect">
            <a:avLst/>
          </a:prstGeom>
        </p:spPr>
        <p:txBody>
          <a:bodyPr wrap="square">
            <a:spAutoFit/>
          </a:bodyPr>
          <a:lstStyle/>
          <a:p>
            <a:r>
              <a:rPr lang="en-GB" dirty="0" smtClean="0"/>
              <a:t>There are three areas to be assessed, these are;</a:t>
            </a:r>
          </a:p>
          <a:p>
            <a:endParaRPr lang="en-GB" sz="1200" dirty="0" smtClean="0"/>
          </a:p>
          <a:p>
            <a:pPr marL="342900" indent="-342900">
              <a:buFont typeface="+mj-lt"/>
              <a:buAutoNum type="arabicPeriod"/>
            </a:pPr>
            <a:r>
              <a:rPr lang="en-GB"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 theoretical knowledge test </a:t>
            </a:r>
          </a:p>
          <a:p>
            <a:pPr marL="800100" lvl="1" indent="-342900">
              <a:buFont typeface="Arial" panose="020B0604020202020204" pitchFamily="34" charset="0"/>
              <a:buChar char="•"/>
            </a:pPr>
            <a:r>
              <a:rPr lang="en-GB" dirty="0" smtClean="0"/>
              <a:t>Multiple choice question papers </a:t>
            </a:r>
          </a:p>
          <a:p>
            <a:pPr marL="800100" lvl="1" indent="-342900">
              <a:buFont typeface="Arial" panose="020B0604020202020204" pitchFamily="34" charset="0"/>
              <a:buChar char="•"/>
            </a:pPr>
            <a:r>
              <a:rPr lang="en-GB" dirty="0" smtClean="0"/>
              <a:t>Generic questions relevant to all welders</a:t>
            </a:r>
          </a:p>
          <a:p>
            <a:pPr marL="800100" lvl="1" indent="-342900">
              <a:buFont typeface="Arial" panose="020B0604020202020204" pitchFamily="34" charset="0"/>
              <a:buChar char="•"/>
            </a:pPr>
            <a:r>
              <a:rPr lang="en-GB" dirty="0" smtClean="0"/>
              <a:t>Specific questions relevant to the theoretical module selected by the employer</a:t>
            </a:r>
            <a:endParaRPr lang="en-GB" dirty="0"/>
          </a:p>
          <a:p>
            <a:pPr marL="342900" indent="-342900">
              <a:buFont typeface="+mj-lt"/>
              <a:buAutoNum type="arabicPeriod"/>
            </a:pPr>
            <a:endParaRPr lang="en-GB" dirty="0" smtClean="0"/>
          </a:p>
          <a:p>
            <a:pPr marL="342900" indent="-342900">
              <a:buFont typeface="+mj-lt"/>
              <a:buAutoNum type="arabicPeriod"/>
            </a:pPr>
            <a:r>
              <a:rPr lang="en-GB"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 practical and oral examination </a:t>
            </a:r>
          </a:p>
          <a:p>
            <a:pPr marL="800100" lvl="1" indent="-342900">
              <a:buFont typeface="Arial" panose="020B0604020202020204" pitchFamily="34" charset="0"/>
              <a:buChar char="•"/>
            </a:pPr>
            <a:r>
              <a:rPr lang="en-GB" dirty="0" smtClean="0"/>
              <a:t>For level 2 – </a:t>
            </a:r>
            <a:r>
              <a:rPr lang="en-GB" dirty="0"/>
              <a:t>t</a:t>
            </a:r>
            <a:r>
              <a:rPr lang="en-GB" dirty="0" smtClean="0"/>
              <a:t>wo practical tests and an oral examination</a:t>
            </a:r>
          </a:p>
          <a:p>
            <a:pPr marL="800100" lvl="1" indent="-342900">
              <a:buFont typeface="Arial" panose="020B0604020202020204" pitchFamily="34" charset="0"/>
              <a:buChar char="•"/>
            </a:pPr>
            <a:r>
              <a:rPr lang="en-GB" dirty="0" smtClean="0"/>
              <a:t>For </a:t>
            </a:r>
            <a:r>
              <a:rPr lang="en-GB" dirty="0"/>
              <a:t>level </a:t>
            </a:r>
            <a:r>
              <a:rPr lang="en-GB" dirty="0" smtClean="0"/>
              <a:t>3 </a:t>
            </a:r>
            <a:r>
              <a:rPr lang="en-GB" dirty="0"/>
              <a:t>– t</a:t>
            </a:r>
            <a:r>
              <a:rPr lang="en-GB" dirty="0" smtClean="0"/>
              <a:t>hree practical </a:t>
            </a:r>
            <a:r>
              <a:rPr lang="en-GB" dirty="0"/>
              <a:t>tests and an oral examination</a:t>
            </a:r>
          </a:p>
          <a:p>
            <a:pPr marL="800100" lvl="1" indent="-342900">
              <a:buFont typeface="Arial" panose="020B0604020202020204" pitchFamily="34" charset="0"/>
              <a:buChar char="•"/>
            </a:pPr>
            <a:r>
              <a:rPr lang="en-GB" dirty="0" smtClean="0"/>
              <a:t>The welds need to be in the most difficult position for the level selected</a:t>
            </a:r>
          </a:p>
          <a:p>
            <a:pPr marL="800100" lvl="1" indent="-342900">
              <a:buFont typeface="Arial" panose="020B0604020202020204" pitchFamily="34" charset="0"/>
              <a:buChar char="•"/>
            </a:pPr>
            <a:r>
              <a:rPr lang="en-GB" dirty="0" smtClean="0"/>
              <a:t>The practical tests (codes) use different </a:t>
            </a:r>
            <a:r>
              <a:rPr lang="en-GB" dirty="0"/>
              <a:t>processes, positions and </a:t>
            </a:r>
            <a:r>
              <a:rPr lang="en-GB" dirty="0" smtClean="0"/>
              <a:t>materials</a:t>
            </a:r>
            <a:endParaRPr lang="en-GB" dirty="0"/>
          </a:p>
          <a:p>
            <a:endParaRPr lang="en-GB" sz="800" dirty="0" smtClean="0"/>
          </a:p>
          <a:p>
            <a:r>
              <a:rPr lang="en-GB" dirty="0" smtClean="0"/>
              <a:t>The welding specifications are</a:t>
            </a:r>
            <a:r>
              <a:rPr lang="en-GB" dirty="0"/>
              <a:t>; </a:t>
            </a:r>
          </a:p>
          <a:p>
            <a:pPr marL="742950" lvl="1" indent="-285750">
              <a:buFont typeface="Wingdings" panose="05000000000000000000" pitchFamily="2" charset="2"/>
              <a:buChar char="ü"/>
            </a:pPr>
            <a:r>
              <a:rPr lang="en-GB" dirty="0" smtClean="0"/>
              <a:t>EN </a:t>
            </a:r>
            <a:r>
              <a:rPr lang="en-GB" dirty="0"/>
              <a:t>ISO 9606 (1 - 4)</a:t>
            </a:r>
          </a:p>
          <a:p>
            <a:pPr marL="742950" lvl="1" indent="-285750">
              <a:buFont typeface="Wingdings" panose="05000000000000000000" pitchFamily="2" charset="2"/>
              <a:buChar char="ü"/>
            </a:pPr>
            <a:r>
              <a:rPr lang="en-GB" dirty="0" smtClean="0"/>
              <a:t>ASME IX</a:t>
            </a:r>
          </a:p>
          <a:p>
            <a:pPr marL="742950" lvl="1" indent="-285750">
              <a:buFont typeface="Wingdings" panose="05000000000000000000" pitchFamily="2" charset="2"/>
              <a:buChar char="ü"/>
            </a:pPr>
            <a:r>
              <a:rPr lang="en-GB" dirty="0" smtClean="0"/>
              <a:t>AWS D1.1</a:t>
            </a:r>
          </a:p>
          <a:p>
            <a:endParaRPr lang="en-GB" dirty="0"/>
          </a:p>
          <a:p>
            <a:pPr marL="342900" indent="-342900">
              <a:buFont typeface="+mj-lt"/>
              <a:buAutoNum type="arabicPeriod" startAt="3"/>
            </a:pPr>
            <a:r>
              <a:rPr lang="en-GB"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 professional </a:t>
            </a:r>
            <a:r>
              <a:rPr lang="en-GB"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interview – End point assessment</a:t>
            </a:r>
            <a:endParaRPr lang="en-GB"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marL="742950" lvl="1" indent="-285750">
              <a:buFont typeface="Arial" panose="020B0604020202020204" pitchFamily="34" charset="0"/>
              <a:buChar char="•"/>
            </a:pPr>
            <a:r>
              <a:rPr lang="en-GB" dirty="0"/>
              <a:t>This </a:t>
            </a:r>
            <a:r>
              <a:rPr lang="en-GB" dirty="0" smtClean="0"/>
              <a:t>is </a:t>
            </a:r>
            <a:r>
              <a:rPr lang="en-GB" dirty="0"/>
              <a:t>used </a:t>
            </a:r>
            <a:r>
              <a:rPr lang="en-GB" dirty="0" smtClean="0"/>
              <a:t>to determine the apprentice's knowledge relevant to their role </a:t>
            </a:r>
          </a:p>
          <a:p>
            <a:pPr marL="742950" lvl="1" indent="-285750">
              <a:buFont typeface="Arial" panose="020B0604020202020204" pitchFamily="34" charset="0"/>
              <a:buChar char="•"/>
            </a:pPr>
            <a:r>
              <a:rPr lang="en-GB" dirty="0" smtClean="0"/>
              <a:t>To assess the apprentice’s occupational behaviours meet </a:t>
            </a:r>
            <a:r>
              <a:rPr lang="en-GB" dirty="0"/>
              <a:t>the requirements specified in the Apprenticeship Standard </a:t>
            </a:r>
          </a:p>
        </p:txBody>
      </p:sp>
      <p:sp>
        <p:nvSpPr>
          <p:cNvPr id="5" name="Title 1"/>
          <p:cNvSpPr>
            <a:spLocks noGrp="1"/>
          </p:cNvSpPr>
          <p:nvPr>
            <p:ph type="title"/>
          </p:nvPr>
        </p:nvSpPr>
        <p:spPr>
          <a:xfrm>
            <a:off x="-11234" y="-20023"/>
            <a:ext cx="9802543" cy="782960"/>
          </a:xfrm>
        </p:spPr>
        <p:txBody>
          <a:bodyPr/>
          <a:lstStyle/>
          <a:p>
            <a:r>
              <a:rPr lang="en-GB" sz="2800" dirty="0" smtClean="0"/>
              <a:t>The levels are both based around these requirements</a:t>
            </a:r>
            <a:endParaRPr lang="en-GB" sz="2800" dirty="0"/>
          </a:p>
        </p:txBody>
      </p:sp>
      <p:sp>
        <p:nvSpPr>
          <p:cNvPr id="6" name="Slide Number Placeholder 5"/>
          <p:cNvSpPr>
            <a:spLocks noGrp="1"/>
          </p:cNvSpPr>
          <p:nvPr>
            <p:ph type="sldNum" sz="quarter" idx="12"/>
          </p:nvPr>
        </p:nvSpPr>
        <p:spPr/>
        <p:txBody>
          <a:bodyPr/>
          <a:lstStyle/>
          <a:p>
            <a:fld id="{7F51C6FD-F16C-4632-BFD2-B37E782C3167}" type="slidenum">
              <a:rPr lang="en-GB" smtClean="0"/>
              <a:t>4</a:t>
            </a:fld>
            <a:endParaRPr lang="en-GB"/>
          </a:p>
        </p:txBody>
      </p:sp>
      <p:sp>
        <p:nvSpPr>
          <p:cNvPr id="7" name="Footer Placeholder 3"/>
          <p:cNvSpPr>
            <a:spLocks noGrp="1"/>
          </p:cNvSpPr>
          <p:nvPr>
            <p:ph type="ftr" sz="quarter" idx="11"/>
          </p:nvPr>
        </p:nvSpPr>
        <p:spPr>
          <a:xfrm rot="16200000">
            <a:off x="6858280" y="2492856"/>
            <a:ext cx="5370657" cy="396240"/>
          </a:xfrm>
        </p:spPr>
        <p:txBody>
          <a:bodyPr/>
          <a:lstStyle/>
          <a:p>
            <a:r>
              <a:rPr lang="en-GB" dirty="0" smtClean="0"/>
              <a:t>Welding Trailblazer Presentation 2017</a:t>
            </a:r>
            <a:endParaRPr lang="en-GB" dirty="0"/>
          </a:p>
        </p:txBody>
      </p:sp>
    </p:spTree>
    <p:extLst>
      <p:ext uri="{BB962C8B-B14F-4D97-AF65-F5344CB8AC3E}">
        <p14:creationId xmlns:p14="http://schemas.microsoft.com/office/powerpoint/2010/main" val="7026015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F51C6FD-F16C-4632-BFD2-B37E782C3167}" type="slidenum">
              <a:rPr lang="en-GB" smtClean="0"/>
              <a:t>5</a:t>
            </a:fld>
            <a:endParaRPr lang="en-GB"/>
          </a:p>
        </p:txBody>
      </p:sp>
      <p:grpSp>
        <p:nvGrpSpPr>
          <p:cNvPr id="6" name="Group 5"/>
          <p:cNvGrpSpPr/>
          <p:nvPr/>
        </p:nvGrpSpPr>
        <p:grpSpPr>
          <a:xfrm>
            <a:off x="931838" y="1291800"/>
            <a:ext cx="8077613" cy="2497241"/>
            <a:chOff x="2304415" y="2587942"/>
            <a:chExt cx="5743571" cy="1682115"/>
          </a:xfrm>
        </p:grpSpPr>
        <p:graphicFrame>
          <p:nvGraphicFramePr>
            <p:cNvPr id="7" name="Diagram 6"/>
            <p:cNvGraphicFramePr/>
            <p:nvPr>
              <p:extLst>
                <p:ext uri="{D42A27DB-BD31-4B8C-83A1-F6EECF244321}">
                  <p14:modId xmlns:p14="http://schemas.microsoft.com/office/powerpoint/2010/main" val="2045304973"/>
                </p:ext>
              </p:extLst>
            </p:nvPr>
          </p:nvGraphicFramePr>
          <p:xfrm>
            <a:off x="2304415" y="2587942"/>
            <a:ext cx="4535170" cy="16821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8" name="Group 7"/>
            <p:cNvGrpSpPr/>
            <p:nvPr/>
          </p:nvGrpSpPr>
          <p:grpSpPr>
            <a:xfrm>
              <a:off x="6684870" y="2785110"/>
              <a:ext cx="1363116" cy="1287781"/>
              <a:chOff x="0" y="0"/>
              <a:chExt cx="1491351" cy="1413222"/>
            </a:xfrm>
          </p:grpSpPr>
          <p:cxnSp>
            <p:nvCxnSpPr>
              <p:cNvPr id="9" name="Straight Connector 8"/>
              <p:cNvCxnSpPr/>
              <p:nvPr/>
            </p:nvCxnSpPr>
            <p:spPr>
              <a:xfrm>
                <a:off x="0" y="127221"/>
                <a:ext cx="15875" cy="1064895"/>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0" y="135172"/>
                <a:ext cx="35750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15902" y="652007"/>
                <a:ext cx="357532"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15902" y="1200647"/>
                <a:ext cx="357505" cy="0"/>
              </a:xfrm>
              <a:prstGeom prst="line">
                <a:avLst/>
              </a:prstGeom>
            </p:spPr>
            <p:style>
              <a:lnRef idx="2">
                <a:schemeClr val="accent1"/>
              </a:lnRef>
              <a:fillRef idx="0">
                <a:schemeClr val="accent1"/>
              </a:fillRef>
              <a:effectRef idx="1">
                <a:schemeClr val="accent1"/>
              </a:effectRef>
              <a:fontRef idx="minor">
                <a:schemeClr val="tx1"/>
              </a:fontRef>
            </p:style>
          </p:cxnSp>
          <p:sp>
            <p:nvSpPr>
              <p:cNvPr id="13" name="Text Box 2"/>
              <p:cNvSpPr txBox="1">
                <a:spLocks noChangeArrowheads="1"/>
              </p:cNvSpPr>
              <p:nvPr/>
            </p:nvSpPr>
            <p:spPr bwMode="auto">
              <a:xfrm>
                <a:off x="373568" y="0"/>
                <a:ext cx="698760" cy="424179"/>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1000"/>
                  </a:spcAft>
                </a:pPr>
                <a:r>
                  <a:rPr lang="en-GB" b="1" dirty="0">
                    <a:solidFill>
                      <a:srgbClr val="548DD4"/>
                    </a:solidFill>
                    <a:effectLst/>
                    <a:latin typeface="Calibri"/>
                    <a:ea typeface="Calibri"/>
                    <a:cs typeface="Times New Roman"/>
                  </a:rPr>
                  <a:t>Merit</a:t>
                </a:r>
                <a:endParaRPr lang="en-GB" dirty="0">
                  <a:effectLst/>
                  <a:latin typeface="Calibri"/>
                  <a:ea typeface="Calibri"/>
                  <a:cs typeface="Times New Roman"/>
                </a:endParaRPr>
              </a:p>
            </p:txBody>
          </p:sp>
          <p:sp>
            <p:nvSpPr>
              <p:cNvPr id="14" name="Text Box 2"/>
              <p:cNvSpPr txBox="1">
                <a:spLocks noChangeArrowheads="1"/>
              </p:cNvSpPr>
              <p:nvPr/>
            </p:nvSpPr>
            <p:spPr bwMode="auto">
              <a:xfrm>
                <a:off x="397470" y="524581"/>
                <a:ext cx="556894" cy="424179"/>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1000"/>
                  </a:spcAft>
                </a:pPr>
                <a:r>
                  <a:rPr lang="en-GB" b="1" dirty="0">
                    <a:solidFill>
                      <a:srgbClr val="548DD4"/>
                    </a:solidFill>
                    <a:effectLst/>
                    <a:latin typeface="Calibri"/>
                    <a:ea typeface="Calibri"/>
                    <a:cs typeface="Times New Roman"/>
                  </a:rPr>
                  <a:t>Pass</a:t>
                </a:r>
                <a:endParaRPr lang="en-GB" dirty="0">
                  <a:effectLst/>
                  <a:latin typeface="Calibri"/>
                  <a:ea typeface="Calibri"/>
                  <a:cs typeface="Times New Roman"/>
                </a:endParaRPr>
              </a:p>
            </p:txBody>
          </p:sp>
          <p:sp>
            <p:nvSpPr>
              <p:cNvPr id="15" name="Text Box 2"/>
              <p:cNvSpPr txBox="1">
                <a:spLocks noChangeArrowheads="1"/>
              </p:cNvSpPr>
              <p:nvPr/>
            </p:nvSpPr>
            <p:spPr bwMode="auto">
              <a:xfrm>
                <a:off x="397411" y="915166"/>
                <a:ext cx="1093940" cy="498056"/>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GB" b="1" dirty="0">
                    <a:solidFill>
                      <a:srgbClr val="548DD4"/>
                    </a:solidFill>
                    <a:effectLst/>
                    <a:latin typeface="Calibri"/>
                    <a:ea typeface="Calibri"/>
                    <a:cs typeface="Times New Roman"/>
                  </a:rPr>
                  <a:t>Re-test (s)</a:t>
                </a:r>
                <a:endParaRPr lang="en-GB" dirty="0">
                  <a:effectLst/>
                  <a:latin typeface="Calibri"/>
                  <a:ea typeface="Calibri"/>
                  <a:cs typeface="Times New Roman"/>
                </a:endParaRPr>
              </a:p>
              <a:p>
                <a:pPr marL="0" marR="0">
                  <a:lnSpc>
                    <a:spcPct val="115000"/>
                  </a:lnSpc>
                  <a:spcBef>
                    <a:spcPts val="0"/>
                  </a:spcBef>
                  <a:spcAft>
                    <a:spcPts val="0"/>
                  </a:spcAft>
                </a:pPr>
                <a:r>
                  <a:rPr lang="en-GB" b="1" dirty="0">
                    <a:solidFill>
                      <a:srgbClr val="548DD4"/>
                    </a:solidFill>
                    <a:effectLst/>
                    <a:latin typeface="Calibri"/>
                    <a:ea typeface="Calibri"/>
                    <a:cs typeface="Times New Roman"/>
                  </a:rPr>
                  <a:t>Re-training</a:t>
                </a:r>
                <a:endParaRPr lang="en-GB" dirty="0">
                  <a:effectLst/>
                  <a:latin typeface="Calibri"/>
                  <a:ea typeface="Calibri"/>
                  <a:cs typeface="Times New Roman"/>
                </a:endParaRPr>
              </a:p>
            </p:txBody>
          </p:sp>
        </p:grpSp>
      </p:grpSp>
      <p:sp>
        <p:nvSpPr>
          <p:cNvPr id="16" name="Rectangle 15"/>
          <p:cNvSpPr/>
          <p:nvPr/>
        </p:nvSpPr>
        <p:spPr>
          <a:xfrm>
            <a:off x="0" y="787352"/>
            <a:ext cx="4808984" cy="769441"/>
          </a:xfrm>
          <a:prstGeom prst="rect">
            <a:avLst/>
          </a:prstGeom>
        </p:spPr>
        <p:txBody>
          <a:bodyPr wrap="square">
            <a:spAutoFit/>
          </a:bodyPr>
          <a:lstStyle/>
          <a:p>
            <a:r>
              <a:rPr lang="en-GB"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Part </a:t>
            </a:r>
            <a:r>
              <a:rPr lang="en-GB"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3 must be carried out last. </a:t>
            </a:r>
          </a:p>
          <a:p>
            <a:endParaRPr lang="en-GB" sz="1200" dirty="0" smtClean="0"/>
          </a:p>
          <a:p>
            <a:r>
              <a:rPr lang="en-GB" sz="1200" dirty="0" smtClean="0"/>
              <a:t>In </a:t>
            </a:r>
            <a:r>
              <a:rPr lang="en-GB" sz="1200" dirty="0"/>
              <a:t>order to be successful, apprentices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must pass all three </a:t>
            </a:r>
            <a:r>
              <a:rPr lang="en-GB" sz="1200" dirty="0"/>
              <a:t>parts. </a:t>
            </a:r>
          </a:p>
        </p:txBody>
      </p:sp>
      <p:sp>
        <p:nvSpPr>
          <p:cNvPr id="17" name="Title 1"/>
          <p:cNvSpPr txBox="1">
            <a:spLocks/>
          </p:cNvSpPr>
          <p:nvPr/>
        </p:nvSpPr>
        <p:spPr>
          <a:xfrm>
            <a:off x="3167" y="21752"/>
            <a:ext cx="4013730" cy="742953"/>
          </a:xfrm>
          <a:prstGeom prst="rect">
            <a:avLst/>
          </a:prstGeom>
        </p:spPr>
        <p:txBody>
          <a:bodyPr vert="horz" lIns="91440" tIns="45720" rIns="91440" bIns="45720" rtlCol="0" anchor="ctr">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n-GB" sz="3200" dirty="0" smtClean="0"/>
              <a:t>End Point Assessment</a:t>
            </a:r>
            <a:endParaRPr lang="en-GB" sz="3200" dirty="0"/>
          </a:p>
        </p:txBody>
      </p:sp>
      <p:sp>
        <p:nvSpPr>
          <p:cNvPr id="18" name="Rectangle 17"/>
          <p:cNvSpPr/>
          <p:nvPr/>
        </p:nvSpPr>
        <p:spPr>
          <a:xfrm>
            <a:off x="3165" y="3775680"/>
            <a:ext cx="9123849" cy="2677656"/>
          </a:xfrm>
          <a:prstGeom prst="rect">
            <a:avLst/>
          </a:prstGeom>
        </p:spPr>
        <p:txBody>
          <a:bodyPr wrap="square">
            <a:spAutoFit/>
          </a:bodyPr>
          <a:lstStyle/>
          <a:p>
            <a:r>
              <a:rPr lang="en-GB" sz="1400" dirty="0" smtClean="0"/>
              <a:t>The apprentice must have the </a:t>
            </a:r>
            <a:r>
              <a:rPr lang="en-GB" sz="1400" dirty="0"/>
              <a:t>required level of English and </a:t>
            </a:r>
            <a:r>
              <a:rPr lang="en-GB" sz="1400" dirty="0" smtClean="0"/>
              <a:t>Maths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before starting the end point assessment. </a:t>
            </a:r>
          </a:p>
          <a:p>
            <a:endParaRPr lang="en-GB" sz="1400" dirty="0"/>
          </a:p>
          <a:p>
            <a:r>
              <a:rPr lang="en-GB" sz="1400" dirty="0" smtClean="0"/>
              <a:t>The Apprentice must have undertaken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sufficient training </a:t>
            </a:r>
            <a:r>
              <a:rPr lang="en-GB" sz="1400" dirty="0"/>
              <a:t>to be ready to attempt the end point assessment. </a:t>
            </a:r>
            <a:endParaRPr lang="en-GB" sz="1400" dirty="0" smtClean="0"/>
          </a:p>
          <a:p>
            <a:endParaRPr lang="en-GB" sz="1400" dirty="0"/>
          </a:p>
          <a:p>
            <a:r>
              <a:rPr lang="en-GB" sz="1400" dirty="0" smtClean="0"/>
              <a:t>This can comprise of review meeting and a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continuous on-programme assessment of knowledge, skills and </a:t>
            </a:r>
            <a:r>
              <a:rPr lang="en-GB"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behaviours. </a:t>
            </a:r>
            <a:r>
              <a:rPr lang="en-GB" sz="1400" dirty="0" smtClean="0"/>
              <a:t>Records </a:t>
            </a:r>
            <a:r>
              <a:rPr lang="en-GB" sz="1400" dirty="0"/>
              <a:t>of these assessments should be kept and made available to the Assessment Organisation prior to the end-point assessment. </a:t>
            </a:r>
            <a:endParaRPr lang="en-GB" sz="1400" dirty="0" smtClean="0"/>
          </a:p>
          <a:p>
            <a:endParaRPr lang="en-GB" sz="1400" dirty="0" smtClean="0"/>
          </a:p>
          <a:p>
            <a:r>
              <a:rPr lang="en-GB" sz="1400" dirty="0" smtClean="0"/>
              <a:t>All </a:t>
            </a:r>
            <a:r>
              <a:rPr lang="en-GB" sz="1400" dirty="0"/>
              <a:t>parts of the end-point assessment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shall</a:t>
            </a:r>
            <a:r>
              <a:rPr lang="en-GB" sz="1400" dirty="0" smtClean="0"/>
              <a:t> be under </a:t>
            </a:r>
            <a:r>
              <a:rPr lang="en-GB" sz="1400" dirty="0"/>
              <a:t>the direct </a:t>
            </a:r>
            <a:r>
              <a:rPr lang="en-GB" sz="1400" dirty="0" smtClean="0"/>
              <a:t>control of  </a:t>
            </a:r>
            <a:r>
              <a:rPr lang="en-GB"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the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Assessment Organisation</a:t>
            </a:r>
            <a:r>
              <a:rPr lang="en-GB" sz="1400" dirty="0" smtClean="0"/>
              <a:t>.</a:t>
            </a:r>
          </a:p>
          <a:p>
            <a:endParaRPr lang="en-GB" sz="1400" dirty="0" smtClean="0"/>
          </a:p>
          <a:p>
            <a:r>
              <a:rPr lang="en-GB" sz="1400" dirty="0" smtClean="0"/>
              <a:t>The </a:t>
            </a:r>
            <a:r>
              <a:rPr lang="en-GB" sz="1400" dirty="0"/>
              <a:t>Assessment Organisation is responsible for ensuring that the equipment and facilities required for the end-point assessment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are in place, regardless of where the assessment is carried out. </a:t>
            </a:r>
          </a:p>
        </p:txBody>
      </p:sp>
      <p:sp>
        <p:nvSpPr>
          <p:cNvPr id="19" name="Footer Placeholder 3"/>
          <p:cNvSpPr>
            <a:spLocks noGrp="1"/>
          </p:cNvSpPr>
          <p:nvPr>
            <p:ph type="ftr" sz="quarter" idx="11"/>
          </p:nvPr>
        </p:nvSpPr>
        <p:spPr>
          <a:xfrm rot="16200000">
            <a:off x="6858280" y="2492856"/>
            <a:ext cx="5370657" cy="396240"/>
          </a:xfrm>
        </p:spPr>
        <p:txBody>
          <a:bodyPr/>
          <a:lstStyle/>
          <a:p>
            <a:r>
              <a:rPr lang="en-GB" dirty="0" smtClean="0"/>
              <a:t>Welding Trailblazer Presentation 2017</a:t>
            </a:r>
            <a:endParaRPr lang="en-GB" dirty="0"/>
          </a:p>
        </p:txBody>
      </p:sp>
    </p:spTree>
    <p:extLst>
      <p:ext uri="{BB962C8B-B14F-4D97-AF65-F5344CB8AC3E}">
        <p14:creationId xmlns:p14="http://schemas.microsoft.com/office/powerpoint/2010/main" val="6449238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6" y="21752"/>
            <a:ext cx="9902833" cy="742953"/>
          </a:xfrm>
        </p:spPr>
        <p:txBody>
          <a:bodyPr/>
          <a:lstStyle/>
          <a:p>
            <a:r>
              <a:rPr lang="en-GB" sz="3200" dirty="0" smtClean="0"/>
              <a:t>Skill Modules Option within the standards</a:t>
            </a:r>
            <a:endParaRPr lang="en-GB" sz="3200" dirty="0"/>
          </a:p>
        </p:txBody>
      </p:sp>
      <p:graphicFrame>
        <p:nvGraphicFramePr>
          <p:cNvPr id="3" name="Table 2"/>
          <p:cNvGraphicFramePr>
            <a:graphicFrameLocks noGrp="1"/>
          </p:cNvGraphicFramePr>
          <p:nvPr>
            <p:extLst>
              <p:ext uri="{D42A27DB-BD31-4B8C-83A1-F6EECF244321}">
                <p14:modId xmlns:p14="http://schemas.microsoft.com/office/powerpoint/2010/main" val="4225415235"/>
              </p:ext>
            </p:extLst>
          </p:nvPr>
        </p:nvGraphicFramePr>
        <p:xfrm>
          <a:off x="116464" y="1052736"/>
          <a:ext cx="8892987" cy="2198320"/>
        </p:xfrm>
        <a:graphic>
          <a:graphicData uri="http://schemas.openxmlformats.org/drawingml/2006/table">
            <a:tbl>
              <a:tblPr firstRow="1" firstCol="1" bandRow="1">
                <a:tableStyleId>{5940675A-B579-460E-94D1-54222C63F5DA}</a:tableStyleId>
              </a:tblPr>
              <a:tblGrid>
                <a:gridCol w="3588398"/>
                <a:gridCol w="937498"/>
                <a:gridCol w="1012718"/>
                <a:gridCol w="936104"/>
                <a:gridCol w="1404156"/>
                <a:gridCol w="1014113"/>
              </a:tblGrid>
              <a:tr h="288032">
                <a:tc rowSpan="2">
                  <a:txBody>
                    <a:bodyPr/>
                    <a:lstStyle/>
                    <a:p>
                      <a:pPr marL="0" marR="0" algn="ctr">
                        <a:lnSpc>
                          <a:spcPct val="115000"/>
                        </a:lnSpc>
                        <a:spcBef>
                          <a:spcPts val="0"/>
                        </a:spcBef>
                        <a:spcAft>
                          <a:spcPts val="0"/>
                        </a:spcAft>
                      </a:pPr>
                      <a:r>
                        <a:rPr lang="en-GB" sz="1400" b="1" dirty="0">
                          <a:effectLst/>
                        </a:rPr>
                        <a:t>Welding </a:t>
                      </a:r>
                      <a:r>
                        <a:rPr lang="en-GB" sz="1400" b="1" dirty="0" smtClean="0">
                          <a:effectLst/>
                        </a:rPr>
                        <a:t>Filler  </a:t>
                      </a:r>
                      <a:r>
                        <a:rPr lang="en-GB" sz="1400" b="1" dirty="0">
                          <a:effectLst/>
                        </a:rPr>
                        <a:t>Material Groups</a:t>
                      </a:r>
                      <a:endParaRPr lang="en-GB" sz="1400" b="1" dirty="0">
                        <a:effectLst/>
                        <a:latin typeface="Calibri"/>
                        <a:ea typeface="Calibri"/>
                        <a:cs typeface="Times New Roman"/>
                      </a:endParaRPr>
                    </a:p>
                  </a:txBody>
                  <a:tcPr marL="74295" marR="74295" marT="0" marB="0" anchor="ctr"/>
                </a:tc>
                <a:tc gridSpan="5">
                  <a:txBody>
                    <a:bodyPr/>
                    <a:lstStyle/>
                    <a:p>
                      <a:pPr marL="0" marR="0" algn="ctr">
                        <a:lnSpc>
                          <a:spcPct val="115000"/>
                        </a:lnSpc>
                        <a:spcBef>
                          <a:spcPts val="0"/>
                        </a:spcBef>
                        <a:spcAft>
                          <a:spcPts val="0"/>
                        </a:spcAft>
                      </a:pPr>
                      <a:r>
                        <a:rPr lang="en-GB" sz="1400" b="1" dirty="0">
                          <a:effectLst/>
                        </a:rPr>
                        <a:t>Welding Process(es)</a:t>
                      </a:r>
                      <a:endParaRPr lang="en-GB" sz="1400" b="1" dirty="0">
                        <a:effectLst/>
                        <a:latin typeface="Calibri"/>
                        <a:ea typeface="Calibri"/>
                        <a:cs typeface="Times New Roman"/>
                      </a:endParaRPr>
                    </a:p>
                  </a:txBody>
                  <a:tcPr marL="74295" marR="74295" marT="0" marB="0"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428259">
                <a:tc vMerge="1">
                  <a:txBody>
                    <a:bodyPr/>
                    <a:lstStyle/>
                    <a:p>
                      <a:pPr marL="0" marR="0" algn="ctr">
                        <a:lnSpc>
                          <a:spcPct val="115000"/>
                        </a:lnSpc>
                        <a:spcBef>
                          <a:spcPts val="0"/>
                        </a:spcBef>
                        <a:spcAft>
                          <a:spcPts val="0"/>
                        </a:spcAft>
                      </a:pPr>
                      <a:endParaRPr lang="en-GB" sz="12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GB" sz="1100" b="1" dirty="0">
                          <a:effectLst/>
                        </a:rPr>
                        <a:t>TIG (GTAW)</a:t>
                      </a:r>
                      <a:endParaRPr lang="en-GB" sz="1100" b="1" dirty="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b="1" dirty="0" smtClean="0">
                          <a:effectLst/>
                        </a:rPr>
                        <a:t>MIG/MAG </a:t>
                      </a:r>
                      <a:r>
                        <a:rPr lang="en-GB" sz="1100" b="1" dirty="0">
                          <a:effectLst/>
                        </a:rPr>
                        <a:t>(GMAW)</a:t>
                      </a:r>
                      <a:endParaRPr lang="en-GB" sz="1100" b="1" dirty="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b="1" dirty="0" smtClean="0">
                          <a:effectLst/>
                        </a:rPr>
                        <a:t>MMA</a:t>
                      </a:r>
                    </a:p>
                    <a:p>
                      <a:pPr marL="0" marR="0" algn="ctr">
                        <a:lnSpc>
                          <a:spcPct val="115000"/>
                        </a:lnSpc>
                        <a:spcBef>
                          <a:spcPts val="0"/>
                        </a:spcBef>
                        <a:spcAft>
                          <a:spcPts val="0"/>
                        </a:spcAft>
                      </a:pPr>
                      <a:r>
                        <a:rPr lang="en-GB" sz="1100" b="1" dirty="0" smtClean="0">
                          <a:effectLst/>
                        </a:rPr>
                        <a:t>(</a:t>
                      </a:r>
                      <a:r>
                        <a:rPr lang="en-GB" sz="1100" b="1" dirty="0">
                          <a:effectLst/>
                        </a:rPr>
                        <a:t>SMAW)</a:t>
                      </a:r>
                      <a:endParaRPr lang="en-GB" sz="1100" b="1" dirty="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b="1" dirty="0" smtClean="0">
                          <a:effectLst/>
                        </a:rPr>
                        <a:t>TIG (GTAW) root &amp; MMA (SMAW) </a:t>
                      </a:r>
                      <a:r>
                        <a:rPr lang="en-GB" sz="1100" b="1" dirty="0">
                          <a:effectLst/>
                        </a:rPr>
                        <a:t>Fill</a:t>
                      </a:r>
                      <a:endParaRPr lang="en-GB" sz="1100" b="1" dirty="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b="1" dirty="0">
                          <a:effectLst/>
                        </a:rPr>
                        <a:t>FCAW</a:t>
                      </a:r>
                      <a:endParaRPr lang="en-GB" sz="1100" b="1" dirty="0">
                        <a:effectLst/>
                        <a:latin typeface="Calibri"/>
                        <a:ea typeface="Calibri"/>
                        <a:cs typeface="Times New Roman"/>
                      </a:endParaRPr>
                    </a:p>
                  </a:txBody>
                  <a:tcPr marL="74295" marR="74295" marT="0" marB="0" anchor="ctr"/>
                </a:tc>
              </a:tr>
              <a:tr h="291821">
                <a:tc>
                  <a:txBody>
                    <a:bodyPr/>
                    <a:lstStyle/>
                    <a:p>
                      <a:pPr marL="0" marR="0" algn="ctr">
                        <a:lnSpc>
                          <a:spcPct val="115000"/>
                        </a:lnSpc>
                        <a:spcBef>
                          <a:spcPts val="0"/>
                        </a:spcBef>
                        <a:spcAft>
                          <a:spcPts val="0"/>
                        </a:spcAft>
                      </a:pPr>
                      <a:r>
                        <a:rPr lang="en-GB" sz="1100" dirty="0">
                          <a:effectLst/>
                        </a:rPr>
                        <a:t>Carbon &amp; Low Alloy </a:t>
                      </a:r>
                      <a:r>
                        <a:rPr lang="en-GB" sz="1100" dirty="0" smtClean="0">
                          <a:effectLst/>
                        </a:rPr>
                        <a:t>steel (</a:t>
                      </a:r>
                      <a:r>
                        <a:rPr lang="en-GB" sz="1100" dirty="0">
                          <a:effectLst/>
                        </a:rPr>
                        <a:t>up to 4% total alloy content)</a:t>
                      </a:r>
                      <a:endParaRPr lang="en-GB" sz="1100" dirty="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dirty="0">
                          <a:effectLst/>
                        </a:rPr>
                        <a:t>Module </a:t>
                      </a:r>
                      <a:r>
                        <a:rPr lang="en-GB" sz="1100" dirty="0" smtClean="0">
                          <a:effectLst/>
                        </a:rPr>
                        <a:t>1</a:t>
                      </a:r>
                      <a:endParaRPr lang="en-GB" sz="1100" dirty="0">
                        <a:effectLst/>
                      </a:endParaRPr>
                    </a:p>
                  </a:txBody>
                  <a:tcPr marL="74295" marR="74295" marT="0" marB="0" anchor="ctr"/>
                </a:tc>
                <a:tc>
                  <a:txBody>
                    <a:bodyPr/>
                    <a:lstStyle/>
                    <a:p>
                      <a:pPr marL="0" marR="0" algn="ctr">
                        <a:lnSpc>
                          <a:spcPct val="115000"/>
                        </a:lnSpc>
                        <a:spcBef>
                          <a:spcPts val="0"/>
                        </a:spcBef>
                        <a:spcAft>
                          <a:spcPts val="0"/>
                        </a:spcAft>
                      </a:pPr>
                      <a:r>
                        <a:rPr lang="en-GB" sz="1100" dirty="0">
                          <a:effectLst/>
                        </a:rPr>
                        <a:t>Module </a:t>
                      </a:r>
                      <a:r>
                        <a:rPr lang="en-GB" sz="1100" dirty="0" smtClean="0">
                          <a:effectLst/>
                        </a:rPr>
                        <a:t>6</a:t>
                      </a:r>
                      <a:endParaRPr lang="en-GB" sz="1100" dirty="0">
                        <a:effectLst/>
                      </a:endParaRPr>
                    </a:p>
                  </a:txBody>
                  <a:tcPr marL="74295" marR="74295" marT="0" marB="0" anchor="ctr"/>
                </a:tc>
                <a:tc>
                  <a:txBody>
                    <a:bodyPr/>
                    <a:lstStyle/>
                    <a:p>
                      <a:pPr marL="0" marR="0" algn="ctr">
                        <a:lnSpc>
                          <a:spcPct val="115000"/>
                        </a:lnSpc>
                        <a:spcBef>
                          <a:spcPts val="0"/>
                        </a:spcBef>
                        <a:spcAft>
                          <a:spcPts val="0"/>
                        </a:spcAft>
                      </a:pPr>
                      <a:r>
                        <a:rPr lang="en-GB" sz="1100" dirty="0">
                          <a:effectLst/>
                        </a:rPr>
                        <a:t>Module </a:t>
                      </a:r>
                      <a:r>
                        <a:rPr lang="en-GB" sz="1100" dirty="0" smtClean="0">
                          <a:effectLst/>
                        </a:rPr>
                        <a:t>11</a:t>
                      </a:r>
                      <a:endParaRPr lang="en-GB" sz="1100" dirty="0">
                        <a:effectLst/>
                      </a:endParaRPr>
                    </a:p>
                  </a:txBody>
                  <a:tcPr marL="74295" marR="74295" marT="0" marB="0" anchor="ctr"/>
                </a:tc>
                <a:tc>
                  <a:txBody>
                    <a:bodyPr/>
                    <a:lstStyle/>
                    <a:p>
                      <a:pPr marL="0" marR="0" algn="ctr">
                        <a:lnSpc>
                          <a:spcPct val="115000"/>
                        </a:lnSpc>
                        <a:spcBef>
                          <a:spcPts val="0"/>
                        </a:spcBef>
                        <a:spcAft>
                          <a:spcPts val="0"/>
                        </a:spcAft>
                      </a:pPr>
                      <a:r>
                        <a:rPr lang="en-GB" sz="1100" dirty="0">
                          <a:effectLst/>
                        </a:rPr>
                        <a:t>Module </a:t>
                      </a:r>
                      <a:r>
                        <a:rPr lang="en-GB" sz="1100" dirty="0" smtClean="0">
                          <a:effectLst/>
                        </a:rPr>
                        <a:t>15</a:t>
                      </a:r>
                      <a:endParaRPr lang="en-GB" sz="1100" dirty="0">
                        <a:effectLst/>
                      </a:endParaRPr>
                    </a:p>
                  </a:txBody>
                  <a:tcPr marL="74295" marR="74295" marT="0" marB="0" anchor="ctr"/>
                </a:tc>
                <a:tc>
                  <a:txBody>
                    <a:bodyPr/>
                    <a:lstStyle/>
                    <a:p>
                      <a:pPr marL="0" marR="0" algn="ctr">
                        <a:lnSpc>
                          <a:spcPct val="115000"/>
                        </a:lnSpc>
                        <a:spcBef>
                          <a:spcPts val="0"/>
                        </a:spcBef>
                        <a:spcAft>
                          <a:spcPts val="0"/>
                        </a:spcAft>
                      </a:pPr>
                      <a:r>
                        <a:rPr lang="en-GB" sz="1100">
                          <a:effectLst/>
                        </a:rPr>
                        <a:t>Module </a:t>
                      </a:r>
                      <a:r>
                        <a:rPr lang="en-GB" sz="1100" smtClean="0">
                          <a:effectLst/>
                        </a:rPr>
                        <a:t>19</a:t>
                      </a:r>
                      <a:endParaRPr lang="en-GB" sz="1100">
                        <a:effectLst/>
                      </a:endParaRPr>
                    </a:p>
                  </a:txBody>
                  <a:tcPr marL="74295" marR="74295" marT="0" marB="0" anchor="ctr"/>
                </a:tc>
              </a:tr>
              <a:tr h="288032">
                <a:tc>
                  <a:txBody>
                    <a:bodyPr/>
                    <a:lstStyle/>
                    <a:p>
                      <a:pPr marL="0" marR="0" algn="ctr">
                        <a:lnSpc>
                          <a:spcPct val="115000"/>
                        </a:lnSpc>
                        <a:spcBef>
                          <a:spcPts val="0"/>
                        </a:spcBef>
                        <a:spcAft>
                          <a:spcPts val="0"/>
                        </a:spcAft>
                      </a:pPr>
                      <a:r>
                        <a:rPr lang="en-GB" sz="1100" dirty="0">
                          <a:effectLst/>
                        </a:rPr>
                        <a:t>High </a:t>
                      </a:r>
                      <a:r>
                        <a:rPr lang="en-GB" sz="1100" dirty="0" smtClean="0">
                          <a:effectLst/>
                        </a:rPr>
                        <a:t>Alloy Ferritic /Martensitic  </a:t>
                      </a:r>
                      <a:r>
                        <a:rPr lang="en-GB" sz="1100" dirty="0">
                          <a:effectLst/>
                        </a:rPr>
                        <a:t>Steels </a:t>
                      </a:r>
                      <a:endParaRPr lang="en-GB" sz="1100" dirty="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a:effectLst/>
                        </a:rPr>
                        <a:t>Module 2</a:t>
                      </a:r>
                      <a:endParaRPr lang="en-GB" sz="110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a:effectLst/>
                        </a:rPr>
                        <a:t>Module 7</a:t>
                      </a:r>
                      <a:endParaRPr lang="en-GB" sz="110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dirty="0">
                          <a:effectLst/>
                        </a:rPr>
                        <a:t>Module 12</a:t>
                      </a:r>
                      <a:endParaRPr lang="en-GB" sz="1100" dirty="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dirty="0">
                          <a:effectLst/>
                        </a:rPr>
                        <a:t>Module 16</a:t>
                      </a:r>
                      <a:endParaRPr lang="en-GB" sz="1100" dirty="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a:effectLst/>
                        </a:rPr>
                        <a:t>Module 20</a:t>
                      </a:r>
                      <a:endParaRPr lang="en-GB" sz="1100">
                        <a:effectLst/>
                        <a:latin typeface="Calibri"/>
                        <a:ea typeface="Calibri"/>
                        <a:cs typeface="Times New Roman"/>
                      </a:endParaRPr>
                    </a:p>
                  </a:txBody>
                  <a:tcPr marL="74295" marR="74295" marT="0" marB="0" anchor="ctr"/>
                </a:tc>
              </a:tr>
              <a:tr h="288032">
                <a:tc>
                  <a:txBody>
                    <a:bodyPr/>
                    <a:lstStyle/>
                    <a:p>
                      <a:pPr marL="0" marR="0" algn="ctr">
                        <a:lnSpc>
                          <a:spcPct val="115000"/>
                        </a:lnSpc>
                        <a:spcBef>
                          <a:spcPts val="0"/>
                        </a:spcBef>
                        <a:spcAft>
                          <a:spcPts val="0"/>
                        </a:spcAft>
                      </a:pPr>
                      <a:r>
                        <a:rPr lang="en-GB" sz="1100" dirty="0">
                          <a:effectLst/>
                        </a:rPr>
                        <a:t>Austenitic Stainless Steels</a:t>
                      </a:r>
                      <a:endParaRPr lang="en-GB" sz="1100" dirty="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dirty="0">
                          <a:effectLst/>
                        </a:rPr>
                        <a:t>Module 3</a:t>
                      </a:r>
                      <a:endParaRPr lang="en-GB" sz="1100" dirty="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a:effectLst/>
                        </a:rPr>
                        <a:t>Module 8</a:t>
                      </a:r>
                      <a:endParaRPr lang="en-GB" sz="110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a:effectLst/>
                        </a:rPr>
                        <a:t>Module 13</a:t>
                      </a:r>
                      <a:endParaRPr lang="en-GB" sz="110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dirty="0">
                          <a:effectLst/>
                        </a:rPr>
                        <a:t>Module 17</a:t>
                      </a:r>
                      <a:endParaRPr lang="en-GB" sz="1100" dirty="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a:effectLst/>
                        </a:rPr>
                        <a:t>Module 21</a:t>
                      </a:r>
                      <a:endParaRPr lang="en-GB" sz="1100">
                        <a:effectLst/>
                        <a:latin typeface="Calibri"/>
                        <a:ea typeface="Calibri"/>
                        <a:cs typeface="Times New Roman"/>
                      </a:endParaRPr>
                    </a:p>
                  </a:txBody>
                  <a:tcPr marL="74295" marR="74295" marT="0" marB="0" anchor="ctr"/>
                </a:tc>
              </a:tr>
              <a:tr h="307072">
                <a:tc>
                  <a:txBody>
                    <a:bodyPr/>
                    <a:lstStyle/>
                    <a:p>
                      <a:pPr marL="0" marR="0" algn="ctr">
                        <a:lnSpc>
                          <a:spcPct val="115000"/>
                        </a:lnSpc>
                        <a:spcBef>
                          <a:spcPts val="0"/>
                        </a:spcBef>
                        <a:spcAft>
                          <a:spcPts val="0"/>
                        </a:spcAft>
                      </a:pPr>
                      <a:r>
                        <a:rPr lang="en-GB" sz="1100" dirty="0">
                          <a:effectLst/>
                        </a:rPr>
                        <a:t>Nickel and NI Alloys</a:t>
                      </a:r>
                      <a:endParaRPr lang="en-GB" sz="1100" dirty="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a:effectLst/>
                        </a:rPr>
                        <a:t>Module 4</a:t>
                      </a:r>
                      <a:endParaRPr lang="en-GB" sz="110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a:effectLst/>
                        </a:rPr>
                        <a:t>Module 9</a:t>
                      </a:r>
                      <a:endParaRPr lang="en-GB" sz="110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a:effectLst/>
                        </a:rPr>
                        <a:t>Module 14</a:t>
                      </a:r>
                      <a:endParaRPr lang="en-GB" sz="110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dirty="0">
                          <a:effectLst/>
                        </a:rPr>
                        <a:t>Module 18</a:t>
                      </a:r>
                      <a:endParaRPr lang="en-GB" sz="1100" dirty="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dirty="0" smtClean="0">
                          <a:effectLst/>
                        </a:rPr>
                        <a:t>N/A</a:t>
                      </a:r>
                      <a:endParaRPr lang="en-GB" sz="1100" dirty="0">
                        <a:effectLst/>
                        <a:latin typeface="Calibri"/>
                        <a:ea typeface="Calibri"/>
                        <a:cs typeface="Times New Roman"/>
                      </a:endParaRPr>
                    </a:p>
                  </a:txBody>
                  <a:tcPr marL="74295" marR="74295" marT="0" marB="0" anchor="ctr">
                    <a:solidFill>
                      <a:schemeClr val="bg1">
                        <a:lumMod val="65000"/>
                      </a:schemeClr>
                    </a:solidFill>
                  </a:tcPr>
                </a:tc>
              </a:tr>
              <a:tr h="307072">
                <a:tc>
                  <a:txBody>
                    <a:bodyPr/>
                    <a:lstStyle/>
                    <a:p>
                      <a:pPr marL="0" marR="0" algn="ctr">
                        <a:lnSpc>
                          <a:spcPct val="115000"/>
                        </a:lnSpc>
                        <a:spcBef>
                          <a:spcPts val="0"/>
                        </a:spcBef>
                        <a:spcAft>
                          <a:spcPts val="0"/>
                        </a:spcAft>
                      </a:pPr>
                      <a:r>
                        <a:rPr lang="en-GB" sz="1100" dirty="0">
                          <a:effectLst/>
                        </a:rPr>
                        <a:t>Aluminium &amp; Al Alloys</a:t>
                      </a:r>
                      <a:endParaRPr lang="en-GB" sz="1100" dirty="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a:effectLst/>
                        </a:rPr>
                        <a:t>Module 5</a:t>
                      </a:r>
                      <a:endParaRPr lang="en-GB" sz="110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dirty="0">
                          <a:effectLst/>
                        </a:rPr>
                        <a:t>Module 10</a:t>
                      </a:r>
                      <a:endParaRPr lang="en-GB" sz="1100" dirty="0">
                        <a:effectLst/>
                        <a:latin typeface="Calibri"/>
                        <a:ea typeface="Calibri"/>
                        <a:cs typeface="Times New Roman"/>
                      </a:endParaRPr>
                    </a:p>
                  </a:txBody>
                  <a:tcPr marL="74295" marR="74295" marT="0" marB="0" anchor="ctr"/>
                </a:tc>
                <a:tc>
                  <a:txBody>
                    <a:bodyPr/>
                    <a:lstStyle/>
                    <a:p>
                      <a:pPr marL="0" marR="0" algn="ctr">
                        <a:lnSpc>
                          <a:spcPct val="115000"/>
                        </a:lnSpc>
                        <a:spcBef>
                          <a:spcPts val="0"/>
                        </a:spcBef>
                        <a:spcAft>
                          <a:spcPts val="0"/>
                        </a:spcAft>
                      </a:pPr>
                      <a:r>
                        <a:rPr lang="en-GB" sz="1100" dirty="0" smtClean="0">
                          <a:effectLst/>
                          <a:latin typeface="Calibri"/>
                          <a:ea typeface="Calibri"/>
                          <a:cs typeface="Times New Roman"/>
                        </a:rPr>
                        <a:t>N/A</a:t>
                      </a:r>
                      <a:endParaRPr lang="en-GB" sz="1100" dirty="0">
                        <a:effectLst/>
                        <a:latin typeface="Calibri"/>
                        <a:ea typeface="Calibri"/>
                        <a:cs typeface="Times New Roman"/>
                      </a:endParaRPr>
                    </a:p>
                  </a:txBody>
                  <a:tcPr marL="74295" marR="74295" marT="0" marB="0" anchor="ctr">
                    <a:solidFill>
                      <a:schemeClr val="bg1">
                        <a:lumMod val="65000"/>
                      </a:schemeClr>
                    </a:solidFill>
                  </a:tcPr>
                </a:tc>
                <a:tc>
                  <a:txBody>
                    <a:bodyPr/>
                    <a:lstStyle/>
                    <a:p>
                      <a:pPr marL="0" marR="0" algn="ctr">
                        <a:lnSpc>
                          <a:spcPct val="115000"/>
                        </a:lnSpc>
                        <a:spcBef>
                          <a:spcPts val="0"/>
                        </a:spcBef>
                        <a:spcAft>
                          <a:spcPts val="0"/>
                        </a:spcAft>
                      </a:pPr>
                      <a:r>
                        <a:rPr lang="en-GB" sz="1100" dirty="0" smtClean="0">
                          <a:effectLst/>
                          <a:latin typeface="Calibri"/>
                          <a:ea typeface="Calibri"/>
                          <a:cs typeface="Times New Roman"/>
                        </a:rPr>
                        <a:t>N/A</a:t>
                      </a:r>
                      <a:endParaRPr lang="en-GB" sz="1100" dirty="0">
                        <a:effectLst/>
                        <a:latin typeface="Calibri"/>
                        <a:ea typeface="Calibri"/>
                        <a:cs typeface="Times New Roman"/>
                      </a:endParaRPr>
                    </a:p>
                  </a:txBody>
                  <a:tcPr marL="74295" marR="74295" marT="0" marB="0" anchor="ctr">
                    <a:solidFill>
                      <a:schemeClr val="bg1">
                        <a:lumMod val="65000"/>
                      </a:schemeClr>
                    </a:solidFill>
                  </a:tcPr>
                </a:tc>
                <a:tc>
                  <a:txBody>
                    <a:bodyPr/>
                    <a:lstStyle/>
                    <a:p>
                      <a:pPr marL="0" marR="0" algn="ctr">
                        <a:lnSpc>
                          <a:spcPct val="115000"/>
                        </a:lnSpc>
                        <a:spcBef>
                          <a:spcPts val="0"/>
                        </a:spcBef>
                        <a:spcAft>
                          <a:spcPts val="0"/>
                        </a:spcAft>
                      </a:pPr>
                      <a:r>
                        <a:rPr lang="en-GB" sz="1100" smtClean="0">
                          <a:effectLst/>
                          <a:latin typeface="Calibri"/>
                          <a:ea typeface="Calibri"/>
                          <a:cs typeface="Times New Roman"/>
                        </a:rPr>
                        <a:t>N/A</a:t>
                      </a:r>
                      <a:endParaRPr lang="en-GB" sz="1100" dirty="0">
                        <a:effectLst/>
                        <a:latin typeface="Calibri"/>
                        <a:ea typeface="Calibri"/>
                        <a:cs typeface="Times New Roman"/>
                      </a:endParaRPr>
                    </a:p>
                  </a:txBody>
                  <a:tcPr marL="74295" marR="74295" marT="0" marB="0" anchor="ctr">
                    <a:solidFill>
                      <a:schemeClr val="bg1">
                        <a:lumMod val="65000"/>
                      </a:schemeClr>
                    </a:solidFill>
                  </a:tcPr>
                </a:tc>
              </a:tr>
            </a:tbl>
          </a:graphicData>
        </a:graphic>
      </p:graphicFrame>
      <p:sp>
        <p:nvSpPr>
          <p:cNvPr id="4" name="Rectangle 3"/>
          <p:cNvSpPr/>
          <p:nvPr/>
        </p:nvSpPr>
        <p:spPr>
          <a:xfrm>
            <a:off x="0" y="3429001"/>
            <a:ext cx="9165468" cy="2739211"/>
          </a:xfrm>
          <a:prstGeom prst="rect">
            <a:avLst/>
          </a:prstGeom>
        </p:spPr>
        <p:txBody>
          <a:bodyPr wrap="square">
            <a:spAutoFit/>
          </a:bodyPr>
          <a:lstStyle/>
          <a:p>
            <a:r>
              <a:rPr lang="en-GB" sz="1200" b="1" dirty="0" smtClean="0"/>
              <a:t>Level 2</a:t>
            </a:r>
          </a:p>
          <a:p>
            <a:r>
              <a:rPr lang="en-GB" sz="1200" dirty="0"/>
              <a:t>The employer selects </a:t>
            </a:r>
            <a:r>
              <a:rPr lang="en-GB" sz="14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Two </a:t>
            </a:r>
            <a:r>
              <a:rPr lang="en-GB" sz="1200" dirty="0" smtClean="0"/>
              <a:t>options from the table, </a:t>
            </a:r>
            <a:r>
              <a:rPr lang="en-GB" sz="1200" dirty="0"/>
              <a:t>covering </a:t>
            </a:r>
            <a:r>
              <a:rPr lang="en-GB" sz="1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two </a:t>
            </a:r>
            <a:r>
              <a:rPr lang="en-GB" sz="1200" dirty="0"/>
              <a:t>welding positions </a:t>
            </a:r>
            <a:r>
              <a:rPr lang="en-GB" sz="1200" dirty="0" smtClean="0"/>
              <a:t>(</a:t>
            </a:r>
            <a:r>
              <a:rPr lang="en-GB"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Down-hand</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Horizontal, </a:t>
            </a:r>
            <a:r>
              <a:rPr lang="en-GB"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Vertical , Overhead).  </a:t>
            </a:r>
            <a:r>
              <a:rPr lang="en-GB" sz="1200" dirty="0"/>
              <a:t>The </a:t>
            </a:r>
            <a:r>
              <a:rPr lang="en-GB" sz="1200" dirty="0" smtClean="0"/>
              <a:t>scope </a:t>
            </a:r>
            <a:r>
              <a:rPr lang="en-GB" sz="1200" dirty="0"/>
              <a:t>of the specific part of the theoretical knowledge tests (Table 2) and the practical skill tests will be in accordance with the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modules selected by the employer.  </a:t>
            </a:r>
          </a:p>
          <a:p>
            <a:endParaRPr lang="en-GB" sz="1200" dirty="0"/>
          </a:p>
          <a:p>
            <a:r>
              <a:rPr lang="en-GB" sz="1200" b="1" dirty="0"/>
              <a:t>Level </a:t>
            </a:r>
            <a:r>
              <a:rPr lang="en-GB" sz="1200" b="1" dirty="0" smtClean="0"/>
              <a:t>3</a:t>
            </a:r>
          </a:p>
          <a:p>
            <a:r>
              <a:rPr lang="en-GB" sz="1200" dirty="0"/>
              <a:t>The employer selects </a:t>
            </a:r>
            <a:r>
              <a:rPr lang="en-GB" sz="14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Three </a:t>
            </a:r>
            <a:r>
              <a:rPr lang="en-GB" sz="1200" dirty="0"/>
              <a:t>options from the table, covering </a:t>
            </a:r>
            <a:r>
              <a:rPr lang="en-GB" sz="14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all </a:t>
            </a:r>
            <a:r>
              <a:rPr lang="en-GB" sz="1200" dirty="0"/>
              <a:t>welding positions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Down-hand, Horizontal, Vertical , Overhead</a:t>
            </a:r>
            <a:r>
              <a:rPr lang="en-GB"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GB" sz="1200" dirty="0"/>
              <a:t>in </a:t>
            </a:r>
            <a:r>
              <a:rPr lang="en-GB" sz="1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pipe or plate.  </a:t>
            </a:r>
            <a:r>
              <a:rPr lang="en-GB" sz="1200" dirty="0"/>
              <a:t>The scope of the specific part of the theoretical knowledge tests (Table 2) and the practical skill tests will be in accordance with the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modules selected by the employer.  </a:t>
            </a:r>
          </a:p>
          <a:p>
            <a:endParaRPr lang="en-GB" sz="1200" dirty="0" smtClean="0"/>
          </a:p>
          <a:p>
            <a:r>
              <a:rPr lang="en-GB" sz="1200" dirty="0" smtClean="0"/>
              <a:t>The </a:t>
            </a:r>
            <a:r>
              <a:rPr lang="en-GB" sz="1200" dirty="0"/>
              <a:t>apprentice will be required to demonstrate that </a:t>
            </a:r>
            <a:r>
              <a:rPr lang="en-GB" sz="1200" dirty="0" smtClean="0"/>
              <a:t>they have </a:t>
            </a:r>
            <a:r>
              <a:rPr lang="en-GB" sz="1200" dirty="0"/>
              <a:t>achieved the </a:t>
            </a:r>
            <a:r>
              <a:rPr lang="en-GB" sz="1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skill </a:t>
            </a:r>
            <a:r>
              <a:rPr lang="en-GB" sz="14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required </a:t>
            </a:r>
            <a:r>
              <a:rPr lang="en-GB" sz="1200" dirty="0"/>
              <a:t>for welding plate and/or pipe in all positions with the completed test pieces </a:t>
            </a:r>
            <a:r>
              <a:rPr lang="en-GB" sz="1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meeting the required levels of quality </a:t>
            </a:r>
            <a:r>
              <a:rPr lang="en-GB" sz="1200" dirty="0"/>
              <a:t>in accordance with the </a:t>
            </a:r>
            <a:r>
              <a:rPr lang="en-GB" sz="1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selected </a:t>
            </a:r>
            <a:r>
              <a:rPr lang="en-GB" sz="14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specification. </a:t>
            </a:r>
            <a:r>
              <a:rPr lang="en-GB" sz="1200" dirty="0" smtClean="0"/>
              <a:t>The </a:t>
            </a:r>
            <a:r>
              <a:rPr lang="en-GB" sz="1200" dirty="0"/>
              <a:t>knowledge requirements are listed in the Apprenticeship Standard and more details may be found in References 1-6. </a:t>
            </a:r>
          </a:p>
        </p:txBody>
      </p:sp>
      <p:sp>
        <p:nvSpPr>
          <p:cNvPr id="6" name="Rectangle 5"/>
          <p:cNvSpPr/>
          <p:nvPr/>
        </p:nvSpPr>
        <p:spPr>
          <a:xfrm>
            <a:off x="3944888" y="692696"/>
            <a:ext cx="859723" cy="369332"/>
          </a:xfrm>
          <a:prstGeom prst="rect">
            <a:avLst/>
          </a:prstGeom>
          <a:ln>
            <a:noFill/>
            <a:prstDash val="dashDot"/>
          </a:ln>
        </p:spPr>
        <p:txBody>
          <a:bodyPr wrap="none">
            <a:spAutoFit/>
          </a:bodyPr>
          <a:lstStyle/>
          <a:p>
            <a:r>
              <a:rPr lang="en-GB" b="1" dirty="0"/>
              <a:t>Table 2</a:t>
            </a:r>
          </a:p>
        </p:txBody>
      </p:sp>
      <p:sp>
        <p:nvSpPr>
          <p:cNvPr id="8" name="Slide Number Placeholder 7"/>
          <p:cNvSpPr>
            <a:spLocks noGrp="1"/>
          </p:cNvSpPr>
          <p:nvPr>
            <p:ph type="sldNum" sz="quarter" idx="12"/>
          </p:nvPr>
        </p:nvSpPr>
        <p:spPr/>
        <p:txBody>
          <a:bodyPr/>
          <a:lstStyle/>
          <a:p>
            <a:fld id="{7F51C6FD-F16C-4632-BFD2-B37E782C3167}" type="slidenum">
              <a:rPr lang="en-GB" smtClean="0"/>
              <a:t>6</a:t>
            </a:fld>
            <a:endParaRPr lang="en-GB"/>
          </a:p>
        </p:txBody>
      </p:sp>
      <p:sp>
        <p:nvSpPr>
          <p:cNvPr id="9" name="Footer Placeholder 3"/>
          <p:cNvSpPr>
            <a:spLocks noGrp="1"/>
          </p:cNvSpPr>
          <p:nvPr>
            <p:ph type="ftr" sz="quarter" idx="11"/>
          </p:nvPr>
        </p:nvSpPr>
        <p:spPr>
          <a:xfrm rot="16200000">
            <a:off x="6858280" y="2492856"/>
            <a:ext cx="5370657" cy="396240"/>
          </a:xfrm>
        </p:spPr>
        <p:txBody>
          <a:bodyPr/>
          <a:lstStyle/>
          <a:p>
            <a:r>
              <a:rPr lang="en-GB" dirty="0" smtClean="0"/>
              <a:t>Welding Trailblazer Presentation 2017</a:t>
            </a:r>
            <a:endParaRPr lang="en-GB" dirty="0"/>
          </a:p>
        </p:txBody>
      </p:sp>
    </p:spTree>
    <p:extLst>
      <p:ext uri="{BB962C8B-B14F-4D97-AF65-F5344CB8AC3E}">
        <p14:creationId xmlns:p14="http://schemas.microsoft.com/office/powerpoint/2010/main" val="7987901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321672381"/>
              </p:ext>
            </p:extLst>
          </p:nvPr>
        </p:nvGraphicFramePr>
        <p:xfrm>
          <a:off x="116463" y="836712"/>
          <a:ext cx="8892987" cy="3857188"/>
        </p:xfrm>
        <a:graphic>
          <a:graphicData uri="http://schemas.openxmlformats.org/drawingml/2006/table">
            <a:tbl>
              <a:tblPr firstRow="1" firstCol="1" lastRow="1" lastCol="1" bandRow="1" bandCol="1">
                <a:tableStyleId>{5940675A-B579-460E-94D1-54222C63F5DA}</a:tableStyleId>
              </a:tblPr>
              <a:tblGrid>
                <a:gridCol w="390043"/>
                <a:gridCol w="4134459"/>
                <a:gridCol w="1404156"/>
                <a:gridCol w="1482165"/>
                <a:gridCol w="1482164"/>
              </a:tblGrid>
              <a:tr h="648072">
                <a:tc>
                  <a:txBody>
                    <a:bodyPr/>
                    <a:lstStyle/>
                    <a:p>
                      <a:pPr marL="0" marR="0" algn="ctr">
                        <a:lnSpc>
                          <a:spcPct val="115000"/>
                        </a:lnSpc>
                        <a:spcBef>
                          <a:spcPts val="0"/>
                        </a:spcBef>
                        <a:spcAft>
                          <a:spcPts val="0"/>
                        </a:spcAft>
                      </a:pPr>
                      <a:r>
                        <a:rPr lang="en-US" sz="1000" b="1" kern="1200" dirty="0">
                          <a:effectLst/>
                        </a:rPr>
                        <a:t> </a:t>
                      </a:r>
                      <a:endParaRPr lang="en-GB" sz="1000" b="1" dirty="0">
                        <a:effectLst/>
                        <a:latin typeface="Calibri"/>
                        <a:ea typeface="Calibri"/>
                        <a:cs typeface="Times New Roman"/>
                      </a:endParaRPr>
                    </a:p>
                  </a:txBody>
                  <a:tcPr marL="66073" marR="66073" marT="0"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pPr marL="0" marR="0" algn="r">
                        <a:lnSpc>
                          <a:spcPct val="115000"/>
                        </a:lnSpc>
                        <a:spcBef>
                          <a:spcPts val="0"/>
                        </a:spcBef>
                        <a:spcAft>
                          <a:spcPts val="0"/>
                        </a:spcAft>
                      </a:pPr>
                      <a:r>
                        <a:rPr lang="en-US" sz="1200" b="1" kern="1200" dirty="0" smtClean="0">
                          <a:effectLst/>
                        </a:rPr>
                        <a:t>Welding</a:t>
                      </a:r>
                    </a:p>
                    <a:p>
                      <a:pPr marL="0" marR="0" algn="r">
                        <a:lnSpc>
                          <a:spcPct val="115000"/>
                        </a:lnSpc>
                        <a:spcBef>
                          <a:spcPts val="0"/>
                        </a:spcBef>
                        <a:spcAft>
                          <a:spcPts val="0"/>
                        </a:spcAft>
                      </a:pPr>
                      <a:endParaRPr lang="en-US" sz="1200" b="1" kern="1200" dirty="0" smtClean="0">
                        <a:effectLst/>
                      </a:endParaRPr>
                    </a:p>
                    <a:p>
                      <a:pPr marL="0" marR="0" algn="l">
                        <a:lnSpc>
                          <a:spcPct val="115000"/>
                        </a:lnSpc>
                        <a:spcBef>
                          <a:spcPts val="0"/>
                        </a:spcBef>
                        <a:spcAft>
                          <a:spcPts val="0"/>
                        </a:spcAft>
                      </a:pPr>
                      <a:r>
                        <a:rPr lang="en-US" sz="1200" b="1" kern="1200" dirty="0" smtClean="0">
                          <a:effectLst/>
                        </a:rPr>
                        <a:t>Process</a:t>
                      </a:r>
                      <a:r>
                        <a:rPr lang="en-US" sz="1200" b="1" kern="1200" baseline="0" dirty="0" smtClean="0">
                          <a:effectLst/>
                        </a:rPr>
                        <a:t> </a:t>
                      </a:r>
                      <a:r>
                        <a:rPr lang="en-US" sz="1200" b="1" kern="1200" dirty="0" smtClean="0">
                          <a:effectLst/>
                        </a:rPr>
                        <a:t>Section (Duration)</a:t>
                      </a:r>
                      <a:endParaRPr lang="en-GB" sz="1200" b="1" dirty="0">
                        <a:effectLst/>
                        <a:latin typeface="Calibri"/>
                        <a:ea typeface="Calibri"/>
                        <a:cs typeface="Times New Roman"/>
                      </a:endParaRPr>
                    </a:p>
                  </a:txBody>
                  <a:tcPr marL="66073" marR="66073" marT="0" marB="0" anchor="ctr">
                    <a:lnTlToBr w="12700" cap="flat" cmpd="sng" algn="ctr">
                      <a:solidFill>
                        <a:schemeClr val="tx1"/>
                      </a:solidFill>
                      <a:prstDash val="solid"/>
                      <a:round/>
                      <a:headEnd type="none" w="med" len="med"/>
                      <a:tailEnd type="none" w="med" len="med"/>
                    </a:lnTlToBr>
                  </a:tcPr>
                </a:tc>
                <a:tc>
                  <a:txBody>
                    <a:bodyPr/>
                    <a:lstStyle/>
                    <a:p>
                      <a:pPr marL="0" marR="0" algn="ctr">
                        <a:lnSpc>
                          <a:spcPct val="115000"/>
                        </a:lnSpc>
                        <a:spcBef>
                          <a:spcPts val="0"/>
                        </a:spcBef>
                        <a:spcAft>
                          <a:spcPts val="0"/>
                        </a:spcAft>
                      </a:pPr>
                      <a:r>
                        <a:rPr lang="pt-PT" sz="1200" b="1" kern="1200" dirty="0">
                          <a:effectLst/>
                        </a:rPr>
                        <a:t>MMA </a:t>
                      </a:r>
                      <a:endParaRPr lang="pt-PT" sz="1200" b="1" kern="1200" dirty="0" smtClean="0">
                        <a:effectLst/>
                      </a:endParaRPr>
                    </a:p>
                    <a:p>
                      <a:pPr marL="0" marR="0" algn="ctr">
                        <a:lnSpc>
                          <a:spcPct val="115000"/>
                        </a:lnSpc>
                        <a:spcBef>
                          <a:spcPts val="0"/>
                        </a:spcBef>
                        <a:spcAft>
                          <a:spcPts val="0"/>
                        </a:spcAft>
                      </a:pPr>
                      <a:r>
                        <a:rPr lang="pt-PT" sz="1200" b="1" kern="1200" dirty="0" smtClean="0">
                          <a:effectLst/>
                        </a:rPr>
                        <a:t>(</a:t>
                      </a:r>
                      <a:r>
                        <a:rPr lang="pt-PT" sz="1200" b="1" kern="1200" dirty="0">
                          <a:effectLst/>
                        </a:rPr>
                        <a:t>SMAW)</a:t>
                      </a:r>
                      <a:endParaRPr lang="en-GB" sz="1200" b="1" dirty="0">
                        <a:effectLst/>
                        <a:latin typeface="Calibri"/>
                        <a:ea typeface="Calibri"/>
                        <a:cs typeface="Times New Roman"/>
                      </a:endParaRPr>
                    </a:p>
                  </a:txBody>
                  <a:tcPr marL="66073" marR="66073" marT="0" marB="0" anchor="ctr"/>
                </a:tc>
                <a:tc>
                  <a:txBody>
                    <a:bodyPr/>
                    <a:lstStyle/>
                    <a:p>
                      <a:pPr marL="0" marR="0" algn="ctr">
                        <a:lnSpc>
                          <a:spcPct val="115000"/>
                        </a:lnSpc>
                        <a:spcBef>
                          <a:spcPts val="0"/>
                        </a:spcBef>
                        <a:spcAft>
                          <a:spcPts val="0"/>
                        </a:spcAft>
                      </a:pPr>
                      <a:r>
                        <a:rPr lang="pt-PT" sz="1200" b="1" kern="1200" dirty="0">
                          <a:effectLst/>
                        </a:rPr>
                        <a:t>TIG </a:t>
                      </a:r>
                      <a:endParaRPr lang="pt-PT" sz="1200" b="1" kern="1200" dirty="0" smtClean="0">
                        <a:effectLst/>
                      </a:endParaRPr>
                    </a:p>
                    <a:p>
                      <a:pPr marL="0" marR="0" algn="ctr">
                        <a:lnSpc>
                          <a:spcPct val="115000"/>
                        </a:lnSpc>
                        <a:spcBef>
                          <a:spcPts val="0"/>
                        </a:spcBef>
                        <a:spcAft>
                          <a:spcPts val="0"/>
                        </a:spcAft>
                      </a:pPr>
                      <a:r>
                        <a:rPr lang="pt-PT" sz="1200" b="1" kern="1200" dirty="0" smtClean="0">
                          <a:effectLst/>
                        </a:rPr>
                        <a:t>(GTAW)</a:t>
                      </a:r>
                      <a:endParaRPr lang="en-GB" sz="1200" b="1" dirty="0">
                        <a:effectLst/>
                        <a:latin typeface="Calibri"/>
                        <a:ea typeface="Calibri"/>
                        <a:cs typeface="Times New Roman"/>
                      </a:endParaRPr>
                    </a:p>
                  </a:txBody>
                  <a:tcPr marL="66073" marR="66073" marT="0" marB="0" anchor="ctr"/>
                </a:tc>
                <a:tc>
                  <a:txBody>
                    <a:bodyPr/>
                    <a:lstStyle/>
                    <a:p>
                      <a:pPr marL="0" marR="0" algn="ctr">
                        <a:lnSpc>
                          <a:spcPct val="115000"/>
                        </a:lnSpc>
                        <a:spcBef>
                          <a:spcPts val="0"/>
                        </a:spcBef>
                        <a:spcAft>
                          <a:spcPts val="0"/>
                        </a:spcAft>
                      </a:pPr>
                      <a:r>
                        <a:rPr lang="pt-PT" sz="1200" b="1" kern="1200" dirty="0">
                          <a:effectLst/>
                        </a:rPr>
                        <a:t>MIG/MAG </a:t>
                      </a:r>
                      <a:endParaRPr lang="pt-PT" sz="1200" b="1" kern="1200" dirty="0" smtClean="0">
                        <a:effectLst/>
                      </a:endParaRPr>
                    </a:p>
                    <a:p>
                      <a:pPr marL="0" marR="0" algn="ctr">
                        <a:lnSpc>
                          <a:spcPct val="115000"/>
                        </a:lnSpc>
                        <a:spcBef>
                          <a:spcPts val="0"/>
                        </a:spcBef>
                        <a:spcAft>
                          <a:spcPts val="0"/>
                        </a:spcAft>
                      </a:pPr>
                      <a:r>
                        <a:rPr lang="pt-PT" sz="1200" b="1" kern="1200" dirty="0" smtClean="0">
                          <a:effectLst/>
                        </a:rPr>
                        <a:t>(</a:t>
                      </a:r>
                      <a:r>
                        <a:rPr lang="pt-PT" sz="1200" b="1" kern="1200" dirty="0">
                          <a:effectLst/>
                        </a:rPr>
                        <a:t>GMAW) FCAW</a:t>
                      </a:r>
                      <a:endParaRPr lang="en-GB" sz="1200" b="1" dirty="0">
                        <a:effectLst/>
                        <a:latin typeface="Calibri"/>
                        <a:ea typeface="Calibri"/>
                        <a:cs typeface="Times New Roman"/>
                      </a:endParaRPr>
                    </a:p>
                  </a:txBody>
                  <a:tcPr marL="66073" marR="66073" marT="0" marB="0" anchor="ctr"/>
                </a:tc>
              </a:tr>
              <a:tr h="216024">
                <a:tc rowSpan="3">
                  <a:txBody>
                    <a:bodyPr/>
                    <a:lstStyle/>
                    <a:p>
                      <a:pPr marL="0" marR="0" algn="ctr">
                        <a:lnSpc>
                          <a:spcPct val="115000"/>
                        </a:lnSpc>
                        <a:spcBef>
                          <a:spcPts val="0"/>
                        </a:spcBef>
                        <a:spcAft>
                          <a:spcPts val="0"/>
                        </a:spcAft>
                      </a:pPr>
                      <a:r>
                        <a:rPr lang="pt-PT" sz="2500" b="1" kern="1200" dirty="0">
                          <a:effectLst/>
                        </a:rPr>
                        <a:t>A</a:t>
                      </a:r>
                      <a:endParaRPr lang="en-GB" sz="1000" b="1" dirty="0">
                        <a:effectLst/>
                        <a:latin typeface="Calibri"/>
                        <a:ea typeface="Calibri"/>
                        <a:cs typeface="Times New Roman"/>
                      </a:endParaRPr>
                    </a:p>
                  </a:txBody>
                  <a:tcPr marL="66073" marR="66073" marT="0" marB="0" anchor="ctr">
                    <a:lnR w="12700" cap="flat" cmpd="sng" algn="ctr">
                      <a:noFill/>
                      <a:prstDash val="solid"/>
                      <a:round/>
                      <a:headEnd type="none" w="med" len="med"/>
                      <a:tailEnd type="none" w="med" len="med"/>
                    </a:lnR>
                    <a:solidFill>
                      <a:schemeClr val="accent2"/>
                    </a:solidFill>
                  </a:tcPr>
                </a:tc>
                <a:tc gridSpan="4">
                  <a:txBody>
                    <a:bodyPr/>
                    <a:lstStyle/>
                    <a:p>
                      <a:pPr marL="0" marR="0" algn="ctr">
                        <a:lnSpc>
                          <a:spcPct val="115000"/>
                        </a:lnSpc>
                        <a:spcBef>
                          <a:spcPts val="0"/>
                        </a:spcBef>
                        <a:spcAft>
                          <a:spcPts val="0"/>
                        </a:spcAft>
                      </a:pPr>
                      <a:r>
                        <a:rPr lang="pt-PT" sz="1000" b="1" kern="1200" dirty="0">
                          <a:effectLst/>
                        </a:rPr>
                        <a:t>General Theoretical Training (includes questions on Carbon and low alloy steels)</a:t>
                      </a:r>
                      <a:endParaRPr lang="en-GB" sz="1000" b="1" dirty="0">
                        <a:effectLst/>
                        <a:latin typeface="Calibri"/>
                        <a:ea typeface="Calibri"/>
                        <a:cs typeface="Times New Roman"/>
                      </a:endParaRPr>
                    </a:p>
                  </a:txBody>
                  <a:tcPr marL="66073" marR="66073" marT="0" marB="0" anchor="ctr">
                    <a:lnL w="12700" cap="flat" cmpd="sng" algn="ctr">
                      <a:noFill/>
                      <a:prstDash val="solid"/>
                      <a:round/>
                      <a:headEnd type="none" w="med" len="med"/>
                      <a:tailEnd type="none" w="med" len="med"/>
                    </a:lnL>
                    <a:solidFill>
                      <a:schemeClr val="accent2"/>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514350">
                <a:tc vMerge="1">
                  <a:txBody>
                    <a:bodyPr/>
                    <a:lstStyle/>
                    <a:p>
                      <a:endParaRPr lang="en-GB"/>
                    </a:p>
                  </a:txBody>
                  <a:tcPr/>
                </a:tc>
                <a:tc>
                  <a:txBody>
                    <a:bodyPr/>
                    <a:lstStyle/>
                    <a:p>
                      <a:pPr marL="0" marR="0" algn="ctr">
                        <a:lnSpc>
                          <a:spcPct val="115000"/>
                        </a:lnSpc>
                        <a:spcBef>
                          <a:spcPts val="0"/>
                        </a:spcBef>
                        <a:spcAft>
                          <a:spcPts val="0"/>
                        </a:spcAft>
                      </a:pPr>
                      <a:r>
                        <a:rPr lang="pt-PT" sz="1000" kern="1200" dirty="0">
                          <a:effectLst/>
                        </a:rPr>
                        <a:t>Basic welding </a:t>
                      </a:r>
                      <a:r>
                        <a:rPr lang="pt-PT" sz="1000" kern="1200" dirty="0" smtClean="0">
                          <a:effectLst/>
                        </a:rPr>
                        <a:t>equipment </a:t>
                      </a:r>
                      <a:r>
                        <a:rPr lang="pt-PT" sz="1000" kern="1200" dirty="0">
                          <a:effectLst/>
                        </a:rPr>
                        <a:t>and </a:t>
                      </a:r>
                      <a:r>
                        <a:rPr lang="pt-PT" sz="1000" kern="1200" dirty="0" smtClean="0">
                          <a:effectLst/>
                        </a:rPr>
                        <a:t>processes</a:t>
                      </a:r>
                    </a:p>
                    <a:p>
                      <a:pPr marL="0" marR="0" algn="ctr">
                        <a:lnSpc>
                          <a:spcPct val="115000"/>
                        </a:lnSpc>
                        <a:spcBef>
                          <a:spcPts val="0"/>
                        </a:spcBef>
                        <a:spcAft>
                          <a:spcPts val="0"/>
                        </a:spcAft>
                      </a:pPr>
                      <a:r>
                        <a:rPr lang="pt-PT" sz="1000" kern="1200" dirty="0" smtClean="0">
                          <a:effectLst/>
                        </a:rPr>
                        <a:t>(A.1-A.9 modules </a:t>
                      </a:r>
                      <a:r>
                        <a:rPr lang="pt-PT" sz="1000" kern="1200" dirty="0" smtClean="0">
                          <a:solidFill>
                            <a:schemeClr val="tx1"/>
                          </a:solidFill>
                          <a:effectLst/>
                          <a:latin typeface="+mn-lt"/>
                          <a:ea typeface="+mn-ea"/>
                          <a:cs typeface="+mn-cs"/>
                        </a:rPr>
                        <a:t>from </a:t>
                      </a:r>
                      <a:r>
                        <a:rPr lang="en-GB" sz="1000" kern="1200" dirty="0" smtClean="0">
                          <a:solidFill>
                            <a:schemeClr val="tx1"/>
                          </a:solidFill>
                          <a:effectLst/>
                          <a:latin typeface="+mn-lt"/>
                          <a:ea typeface="+mn-ea"/>
                          <a:cs typeface="+mn-cs"/>
                        </a:rPr>
                        <a:t>IAB-089)</a:t>
                      </a:r>
                      <a:r>
                        <a:rPr lang="en-GB" sz="1000" kern="1200" baseline="0" dirty="0" smtClean="0">
                          <a:solidFill>
                            <a:schemeClr val="tx1"/>
                          </a:solidFill>
                          <a:effectLst/>
                          <a:latin typeface="+mn-lt"/>
                          <a:ea typeface="+mn-ea"/>
                          <a:cs typeface="+mn-cs"/>
                        </a:rPr>
                        <a:t> </a:t>
                      </a:r>
                      <a:r>
                        <a:rPr lang="pt-PT" sz="1000" kern="1200" dirty="0" smtClean="0">
                          <a:solidFill>
                            <a:schemeClr val="tx1"/>
                          </a:solidFill>
                          <a:effectLst/>
                          <a:latin typeface="+mn-lt"/>
                          <a:ea typeface="+mn-ea"/>
                          <a:cs typeface="+mn-cs"/>
                        </a:rPr>
                        <a:t>(</a:t>
                      </a:r>
                      <a:r>
                        <a:rPr lang="pt-PT" sz="1000" kern="1200" dirty="0" smtClean="0">
                          <a:effectLst/>
                        </a:rPr>
                        <a:t>20 </a:t>
                      </a:r>
                      <a:r>
                        <a:rPr lang="pt-PT" sz="1000" kern="1200" dirty="0">
                          <a:effectLst/>
                        </a:rPr>
                        <a:t>hours)</a:t>
                      </a:r>
                      <a:endParaRPr lang="en-GB" sz="1000" dirty="0">
                        <a:effectLst/>
                        <a:latin typeface="Calibri"/>
                        <a:ea typeface="Calibri"/>
                        <a:cs typeface="Times New Roman"/>
                      </a:endParaRPr>
                    </a:p>
                  </a:txBody>
                  <a:tcPr marL="66073" marR="66073" marT="0" marB="0" anchor="ctr"/>
                </a:tc>
                <a:tc gridSpan="3">
                  <a:txBody>
                    <a:bodyPr/>
                    <a:lstStyle/>
                    <a:p>
                      <a:pPr marL="0" marR="0" algn="ctr">
                        <a:lnSpc>
                          <a:spcPct val="115000"/>
                        </a:lnSpc>
                        <a:spcBef>
                          <a:spcPts val="0"/>
                        </a:spcBef>
                        <a:spcAft>
                          <a:spcPts val="0"/>
                        </a:spcAft>
                      </a:pPr>
                      <a:r>
                        <a:rPr lang="pt-PT" sz="1000" kern="1200" dirty="0">
                          <a:effectLst/>
                        </a:rPr>
                        <a:t>55 minutes (40 questions)</a:t>
                      </a:r>
                      <a:endParaRPr lang="en-GB" sz="1000" dirty="0">
                        <a:effectLst/>
                        <a:latin typeface="Calibri"/>
                        <a:ea typeface="Calibri"/>
                        <a:cs typeface="Times New Roman"/>
                      </a:endParaRPr>
                    </a:p>
                  </a:txBody>
                  <a:tcPr marL="66073" marR="66073" marT="0" marB="0" anchor="ctr"/>
                </a:tc>
                <a:tc hMerge="1">
                  <a:txBody>
                    <a:bodyPr/>
                    <a:lstStyle/>
                    <a:p>
                      <a:endParaRPr lang="en-GB"/>
                    </a:p>
                  </a:txBody>
                  <a:tcPr/>
                </a:tc>
                <a:tc hMerge="1">
                  <a:txBody>
                    <a:bodyPr/>
                    <a:lstStyle/>
                    <a:p>
                      <a:endParaRPr lang="en-GB"/>
                    </a:p>
                  </a:txBody>
                  <a:tcPr/>
                </a:tc>
              </a:tr>
              <a:tr h="342900">
                <a:tc vMerge="1">
                  <a:txBody>
                    <a:bodyPr/>
                    <a:lstStyle/>
                    <a:p>
                      <a:endParaRPr lang="en-GB"/>
                    </a:p>
                  </a:txBody>
                  <a:tcPr/>
                </a:tc>
                <a:tc>
                  <a:txBody>
                    <a:bodyPr/>
                    <a:lstStyle/>
                    <a:p>
                      <a:pPr marL="0" marR="0" algn="ctr">
                        <a:lnSpc>
                          <a:spcPct val="115000"/>
                        </a:lnSpc>
                        <a:spcBef>
                          <a:spcPts val="0"/>
                        </a:spcBef>
                        <a:spcAft>
                          <a:spcPts val="0"/>
                        </a:spcAft>
                      </a:pPr>
                      <a:r>
                        <a:rPr lang="pt-PT" sz="1000" kern="1200" dirty="0">
                          <a:effectLst/>
                        </a:rPr>
                        <a:t>Making weled </a:t>
                      </a:r>
                      <a:r>
                        <a:rPr lang="pt-PT" sz="1000" kern="1200" dirty="0" smtClean="0">
                          <a:effectLst/>
                        </a:rPr>
                        <a:t>joints (B.1-B.9modules </a:t>
                      </a:r>
                      <a:r>
                        <a:rPr lang="pt-PT" sz="1000" kern="1200" dirty="0" smtClean="0">
                          <a:solidFill>
                            <a:schemeClr val="tx1"/>
                          </a:solidFill>
                          <a:effectLst/>
                          <a:latin typeface="+mn-lt"/>
                          <a:ea typeface="+mn-ea"/>
                          <a:cs typeface="+mn-cs"/>
                        </a:rPr>
                        <a:t>from </a:t>
                      </a:r>
                      <a:r>
                        <a:rPr lang="en-GB" sz="1000" kern="1200" dirty="0" smtClean="0">
                          <a:solidFill>
                            <a:schemeClr val="tx1"/>
                          </a:solidFill>
                          <a:effectLst/>
                          <a:latin typeface="+mn-lt"/>
                          <a:ea typeface="+mn-ea"/>
                          <a:cs typeface="+mn-cs"/>
                        </a:rPr>
                        <a:t>IAB-089</a:t>
                      </a:r>
                      <a:r>
                        <a:rPr lang="pt-PT" sz="1000" kern="1200" dirty="0" smtClean="0">
                          <a:effectLst/>
                        </a:rPr>
                        <a:t>) (</a:t>
                      </a:r>
                      <a:r>
                        <a:rPr lang="pt-PT" sz="1000" kern="1200" dirty="0">
                          <a:effectLst/>
                        </a:rPr>
                        <a:t>18hours)</a:t>
                      </a:r>
                      <a:endParaRPr lang="en-GB" sz="1000" dirty="0">
                        <a:effectLst/>
                        <a:latin typeface="Calibri"/>
                        <a:ea typeface="Calibri"/>
                        <a:cs typeface="Times New Roman"/>
                      </a:endParaRPr>
                    </a:p>
                  </a:txBody>
                  <a:tcPr marL="66073" marR="66073" marT="0" marB="0" anchor="ctr">
                    <a:lnB w="12700" cap="flat" cmpd="sng" algn="ctr">
                      <a:solidFill>
                        <a:schemeClr val="tx1"/>
                      </a:solidFill>
                      <a:prstDash val="solid"/>
                      <a:round/>
                      <a:headEnd type="none" w="med" len="med"/>
                      <a:tailEnd type="none" w="med" len="med"/>
                    </a:lnB>
                  </a:tcPr>
                </a:tc>
                <a:tc gridSpan="3">
                  <a:txBody>
                    <a:bodyPr/>
                    <a:lstStyle/>
                    <a:p>
                      <a:pPr marL="0" marR="0" algn="ctr">
                        <a:lnSpc>
                          <a:spcPct val="115000"/>
                        </a:lnSpc>
                        <a:spcBef>
                          <a:spcPts val="0"/>
                        </a:spcBef>
                        <a:spcAft>
                          <a:spcPts val="0"/>
                        </a:spcAft>
                      </a:pPr>
                      <a:r>
                        <a:rPr lang="pt-PT" sz="1000" kern="1200" dirty="0">
                          <a:effectLst/>
                        </a:rPr>
                        <a:t>40 minutes (36 questions)</a:t>
                      </a:r>
                      <a:endParaRPr lang="en-GB" sz="1000" dirty="0">
                        <a:effectLst/>
                        <a:latin typeface="Calibri"/>
                        <a:ea typeface="Calibri"/>
                        <a:cs typeface="Times New Roman"/>
                      </a:endParaRPr>
                    </a:p>
                  </a:txBody>
                  <a:tcPr marL="66073" marR="66073" marT="0" marB="0" anchor="ctr">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r>
              <a:tr h="171450">
                <a:tc rowSpan="4">
                  <a:txBody>
                    <a:bodyPr/>
                    <a:lstStyle/>
                    <a:p>
                      <a:pPr marL="0" marR="0" algn="ctr">
                        <a:lnSpc>
                          <a:spcPct val="115000"/>
                        </a:lnSpc>
                        <a:spcBef>
                          <a:spcPts val="0"/>
                        </a:spcBef>
                        <a:spcAft>
                          <a:spcPts val="0"/>
                        </a:spcAft>
                      </a:pPr>
                      <a:r>
                        <a:rPr lang="pt-PT" sz="2500" b="1" kern="1200" dirty="0">
                          <a:effectLst/>
                        </a:rPr>
                        <a:t>B</a:t>
                      </a:r>
                      <a:endParaRPr lang="en-GB" sz="1000" b="1" dirty="0">
                        <a:effectLst/>
                        <a:latin typeface="Calibri"/>
                        <a:ea typeface="Calibri"/>
                        <a:cs typeface="Times New Roman"/>
                      </a:endParaRPr>
                    </a:p>
                  </a:txBody>
                  <a:tcPr marL="66073" marR="66073" marT="0" marB="0" anchor="ctr">
                    <a:lnR w="12700" cap="flat" cmpd="sng" algn="ctr">
                      <a:noFill/>
                      <a:prstDash val="solid"/>
                      <a:round/>
                      <a:headEnd type="none" w="med" len="med"/>
                      <a:tailEnd type="none" w="med" len="med"/>
                    </a:lnR>
                    <a:solidFill>
                      <a:srgbClr val="92D050"/>
                    </a:solidFill>
                  </a:tcPr>
                </a:tc>
                <a:tc gridSpan="4">
                  <a:txBody>
                    <a:bodyPr/>
                    <a:lstStyle/>
                    <a:p>
                      <a:pPr marL="0" marR="0" algn="ctr">
                        <a:lnSpc>
                          <a:spcPct val="115000"/>
                        </a:lnSpc>
                        <a:spcBef>
                          <a:spcPts val="0"/>
                        </a:spcBef>
                        <a:spcAft>
                          <a:spcPts val="0"/>
                        </a:spcAft>
                      </a:pPr>
                      <a:r>
                        <a:rPr lang="pt-PT" sz="1000" b="1" kern="1200" dirty="0">
                          <a:effectLst/>
                        </a:rPr>
                        <a:t>Welding Process Specific Theoretical Training</a:t>
                      </a:r>
                      <a:endParaRPr lang="en-GB" sz="1000" b="1" dirty="0">
                        <a:effectLst/>
                        <a:latin typeface="Calibri"/>
                        <a:ea typeface="Calibri"/>
                        <a:cs typeface="Times New Roman"/>
                      </a:endParaRPr>
                    </a:p>
                  </a:txBody>
                  <a:tcPr marL="66073" marR="66073"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263634">
                <a:tc vMerge="1">
                  <a:txBody>
                    <a:bodyPr/>
                    <a:lstStyle/>
                    <a:p>
                      <a:endParaRPr lang="en-GB"/>
                    </a:p>
                  </a:txBody>
                  <a:tcPr/>
                </a:tc>
                <a:tc>
                  <a:txBody>
                    <a:bodyPr/>
                    <a:lstStyle/>
                    <a:p>
                      <a:pPr marL="0" marR="0" algn="ctr">
                        <a:lnSpc>
                          <a:spcPct val="115000"/>
                        </a:lnSpc>
                        <a:spcBef>
                          <a:spcPts val="0"/>
                        </a:spcBef>
                        <a:spcAft>
                          <a:spcPts val="0"/>
                        </a:spcAft>
                      </a:pPr>
                      <a:r>
                        <a:rPr lang="pt-PT" sz="1000" kern="1200" dirty="0">
                          <a:effectLst/>
                        </a:rPr>
                        <a:t>MMA (</a:t>
                      </a:r>
                      <a:r>
                        <a:rPr lang="pt-PT" sz="1000" kern="1200" dirty="0" smtClean="0">
                          <a:effectLst/>
                        </a:rPr>
                        <a:t>SA.1-SA.3modules </a:t>
                      </a:r>
                      <a:r>
                        <a:rPr lang="pt-PT" sz="1000" kern="1200" dirty="0" smtClean="0">
                          <a:solidFill>
                            <a:schemeClr val="tx1"/>
                          </a:solidFill>
                          <a:effectLst/>
                          <a:latin typeface="+mn-lt"/>
                          <a:ea typeface="+mn-ea"/>
                          <a:cs typeface="+mn-cs"/>
                        </a:rPr>
                        <a:t>from </a:t>
                      </a:r>
                      <a:r>
                        <a:rPr lang="en-GB" sz="1000" kern="1200" dirty="0" smtClean="0">
                          <a:solidFill>
                            <a:schemeClr val="tx1"/>
                          </a:solidFill>
                          <a:effectLst/>
                          <a:latin typeface="+mn-lt"/>
                          <a:ea typeface="+mn-ea"/>
                          <a:cs typeface="+mn-cs"/>
                        </a:rPr>
                        <a:t>IAB-089</a:t>
                      </a:r>
                      <a:r>
                        <a:rPr lang="pt-PT" sz="1000" kern="1200" dirty="0" smtClean="0">
                          <a:effectLst/>
                        </a:rPr>
                        <a:t>) </a:t>
                      </a:r>
                      <a:r>
                        <a:rPr lang="pt-PT" sz="1000" kern="1200" dirty="0">
                          <a:effectLst/>
                        </a:rPr>
                        <a:t>(5 hours)</a:t>
                      </a:r>
                      <a:endParaRPr lang="en-GB" sz="1000" dirty="0">
                        <a:effectLst/>
                        <a:latin typeface="Calibri"/>
                        <a:ea typeface="Calibri"/>
                        <a:cs typeface="Times New Roman"/>
                      </a:endParaRPr>
                    </a:p>
                  </a:txBody>
                  <a:tcPr marL="66073" marR="66073" marT="0" marB="0" anchor="ctr">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pt-PT" sz="1000" kern="1200" dirty="0">
                          <a:effectLst/>
                        </a:rPr>
                        <a:t>10 </a:t>
                      </a:r>
                      <a:r>
                        <a:rPr lang="pt-PT" sz="1000" kern="1200" dirty="0" smtClean="0">
                          <a:effectLst/>
                        </a:rPr>
                        <a:t>min (</a:t>
                      </a:r>
                      <a:r>
                        <a:rPr lang="pt-PT" sz="1000" kern="1200" dirty="0">
                          <a:effectLst/>
                        </a:rPr>
                        <a:t>10 questions)</a:t>
                      </a:r>
                      <a:endParaRPr lang="en-GB" sz="1000" dirty="0">
                        <a:effectLst/>
                        <a:latin typeface="Calibri"/>
                        <a:ea typeface="Calibri"/>
                        <a:cs typeface="Times New Roman"/>
                      </a:endParaRPr>
                    </a:p>
                  </a:txBody>
                  <a:tcPr marL="66073" marR="66073" marT="0" marB="0" anchor="ctr">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pt-PT" sz="1000" kern="1200" dirty="0">
                          <a:effectLst/>
                        </a:rPr>
                        <a:t> </a:t>
                      </a:r>
                      <a:endParaRPr lang="en-GB" sz="1000" dirty="0">
                        <a:effectLst/>
                        <a:latin typeface="Calibri"/>
                        <a:ea typeface="Calibri"/>
                        <a:cs typeface="Times New Roman"/>
                      </a:endParaRPr>
                    </a:p>
                  </a:txBody>
                  <a:tcPr marL="66073" marR="66073" marT="0" marB="0" anchor="ctr">
                    <a:lnT w="12700" cap="flat" cmpd="sng" algn="ctr">
                      <a:solidFill>
                        <a:schemeClr val="tx1"/>
                      </a:solidFill>
                      <a:prstDash val="solid"/>
                      <a:round/>
                      <a:headEnd type="none" w="med" len="med"/>
                      <a:tailEnd type="none" w="med" len="med"/>
                    </a:lnT>
                    <a:solidFill>
                      <a:schemeClr val="bg1">
                        <a:lumMod val="75000"/>
                      </a:schemeClr>
                    </a:solidFill>
                  </a:tcPr>
                </a:tc>
                <a:tc>
                  <a:txBody>
                    <a:bodyPr/>
                    <a:lstStyle/>
                    <a:p>
                      <a:pPr marL="0" marR="0" algn="ctr">
                        <a:lnSpc>
                          <a:spcPct val="115000"/>
                        </a:lnSpc>
                        <a:spcBef>
                          <a:spcPts val="0"/>
                        </a:spcBef>
                        <a:spcAft>
                          <a:spcPts val="0"/>
                        </a:spcAft>
                      </a:pPr>
                      <a:r>
                        <a:rPr lang="pt-PT" sz="1000" kern="1200" dirty="0">
                          <a:effectLst/>
                        </a:rPr>
                        <a:t> </a:t>
                      </a:r>
                      <a:endParaRPr lang="en-GB" sz="1000" dirty="0">
                        <a:effectLst/>
                        <a:latin typeface="Calibri"/>
                        <a:ea typeface="Calibri"/>
                        <a:cs typeface="Times New Roman"/>
                      </a:endParaRPr>
                    </a:p>
                  </a:txBody>
                  <a:tcPr marL="66073" marR="66073" marT="0" marB="0" anchor="ctr">
                    <a:lnT w="12700" cap="flat" cmpd="sng" algn="ctr">
                      <a:solidFill>
                        <a:schemeClr val="tx1"/>
                      </a:solidFill>
                      <a:prstDash val="solid"/>
                      <a:round/>
                      <a:headEnd type="none" w="med" len="med"/>
                      <a:tailEnd type="none" w="med" len="med"/>
                    </a:lnT>
                    <a:solidFill>
                      <a:schemeClr val="bg1">
                        <a:lumMod val="75000"/>
                      </a:schemeClr>
                    </a:solidFill>
                  </a:tcPr>
                </a:tc>
              </a:tr>
              <a:tr h="216024">
                <a:tc vMerge="1">
                  <a:txBody>
                    <a:bodyPr/>
                    <a:lstStyle/>
                    <a:p>
                      <a:endParaRPr lang="en-GB"/>
                    </a:p>
                  </a:txBody>
                  <a:tcPr/>
                </a:tc>
                <a:tc>
                  <a:txBody>
                    <a:bodyPr/>
                    <a:lstStyle/>
                    <a:p>
                      <a:pPr marL="0" marR="0" algn="ctr">
                        <a:lnSpc>
                          <a:spcPct val="115000"/>
                        </a:lnSpc>
                        <a:spcBef>
                          <a:spcPts val="0"/>
                        </a:spcBef>
                        <a:spcAft>
                          <a:spcPts val="0"/>
                        </a:spcAft>
                      </a:pPr>
                      <a:r>
                        <a:rPr lang="pt-PT" sz="1000" kern="1200" dirty="0">
                          <a:effectLst/>
                        </a:rPr>
                        <a:t>TIG (ST.1- </a:t>
                      </a:r>
                      <a:r>
                        <a:rPr lang="pt-PT" sz="1000" kern="1200" dirty="0" smtClean="0">
                          <a:effectLst/>
                        </a:rPr>
                        <a:t>ST.3 modules </a:t>
                      </a:r>
                      <a:r>
                        <a:rPr lang="pt-PT" sz="1000" kern="1200" dirty="0" smtClean="0">
                          <a:solidFill>
                            <a:schemeClr val="tx1"/>
                          </a:solidFill>
                          <a:effectLst/>
                          <a:latin typeface="+mn-lt"/>
                          <a:ea typeface="+mn-ea"/>
                          <a:cs typeface="+mn-cs"/>
                        </a:rPr>
                        <a:t>from </a:t>
                      </a:r>
                      <a:r>
                        <a:rPr lang="en-GB" sz="1000" kern="1200" dirty="0" smtClean="0">
                          <a:solidFill>
                            <a:schemeClr val="tx1"/>
                          </a:solidFill>
                          <a:effectLst/>
                          <a:latin typeface="+mn-lt"/>
                          <a:ea typeface="+mn-ea"/>
                          <a:cs typeface="+mn-cs"/>
                        </a:rPr>
                        <a:t>IAB-089</a:t>
                      </a:r>
                      <a:r>
                        <a:rPr lang="pt-PT" sz="1000" kern="1200" dirty="0" smtClean="0">
                          <a:effectLst/>
                        </a:rPr>
                        <a:t>) (</a:t>
                      </a:r>
                      <a:r>
                        <a:rPr lang="pt-PT" sz="1000" kern="1200" dirty="0">
                          <a:effectLst/>
                        </a:rPr>
                        <a:t>5 hours)</a:t>
                      </a:r>
                      <a:endParaRPr lang="en-GB" sz="1000" dirty="0">
                        <a:effectLst/>
                        <a:latin typeface="Calibri"/>
                        <a:ea typeface="Calibri"/>
                        <a:cs typeface="Times New Roman"/>
                      </a:endParaRPr>
                    </a:p>
                  </a:txBody>
                  <a:tcPr marL="66073" marR="66073" marT="0" marB="0" anchor="ctr"/>
                </a:tc>
                <a:tc>
                  <a:txBody>
                    <a:bodyPr/>
                    <a:lstStyle/>
                    <a:p>
                      <a:pPr marL="0" marR="0" algn="ctr">
                        <a:lnSpc>
                          <a:spcPct val="115000"/>
                        </a:lnSpc>
                        <a:spcBef>
                          <a:spcPts val="0"/>
                        </a:spcBef>
                        <a:spcAft>
                          <a:spcPts val="0"/>
                        </a:spcAft>
                      </a:pPr>
                      <a:r>
                        <a:rPr lang="pt-PT" sz="1000" kern="1200" dirty="0">
                          <a:effectLst/>
                        </a:rPr>
                        <a:t> </a:t>
                      </a:r>
                      <a:endParaRPr lang="en-GB" sz="1000" dirty="0">
                        <a:effectLst/>
                        <a:latin typeface="Calibri"/>
                        <a:ea typeface="Calibri"/>
                        <a:cs typeface="Times New Roman"/>
                      </a:endParaRPr>
                    </a:p>
                  </a:txBody>
                  <a:tcPr marL="66073" marR="66073" marT="0" marB="0" anchor="ctr">
                    <a:solidFill>
                      <a:schemeClr val="bg1">
                        <a:lumMod val="75000"/>
                      </a:schemeClr>
                    </a:solidFill>
                  </a:tcPr>
                </a:tc>
                <a:tc>
                  <a:txBody>
                    <a:bodyPr/>
                    <a:lstStyle/>
                    <a:p>
                      <a:pPr marL="0" marR="0" algn="ctr">
                        <a:lnSpc>
                          <a:spcPct val="115000"/>
                        </a:lnSpc>
                        <a:spcBef>
                          <a:spcPts val="0"/>
                        </a:spcBef>
                        <a:spcAft>
                          <a:spcPts val="0"/>
                        </a:spcAft>
                      </a:pPr>
                      <a:r>
                        <a:rPr lang="pt-PT" sz="1000" kern="1200" dirty="0">
                          <a:effectLst/>
                        </a:rPr>
                        <a:t>10 </a:t>
                      </a:r>
                      <a:r>
                        <a:rPr lang="pt-PT" sz="1000" kern="1200" dirty="0" smtClean="0">
                          <a:effectLst/>
                        </a:rPr>
                        <a:t>min (</a:t>
                      </a:r>
                      <a:r>
                        <a:rPr lang="pt-PT" sz="1000" kern="1200" dirty="0">
                          <a:effectLst/>
                        </a:rPr>
                        <a:t>10 questions)</a:t>
                      </a:r>
                      <a:endParaRPr lang="en-GB" sz="1000" dirty="0">
                        <a:effectLst/>
                        <a:latin typeface="Calibri"/>
                        <a:ea typeface="Calibri"/>
                        <a:cs typeface="Times New Roman"/>
                      </a:endParaRPr>
                    </a:p>
                  </a:txBody>
                  <a:tcPr marL="66073" marR="66073" marT="0" marB="0" anchor="ctr"/>
                </a:tc>
                <a:tc>
                  <a:txBody>
                    <a:bodyPr/>
                    <a:lstStyle/>
                    <a:p>
                      <a:pPr marL="0" marR="0" algn="ctr">
                        <a:lnSpc>
                          <a:spcPct val="115000"/>
                        </a:lnSpc>
                        <a:spcBef>
                          <a:spcPts val="0"/>
                        </a:spcBef>
                        <a:spcAft>
                          <a:spcPts val="0"/>
                        </a:spcAft>
                      </a:pPr>
                      <a:r>
                        <a:rPr lang="pt-PT" sz="1000" kern="1200" dirty="0">
                          <a:effectLst/>
                        </a:rPr>
                        <a:t> </a:t>
                      </a:r>
                      <a:endParaRPr lang="en-GB" sz="1000" dirty="0">
                        <a:effectLst/>
                        <a:latin typeface="Calibri"/>
                        <a:ea typeface="Calibri"/>
                        <a:cs typeface="Times New Roman"/>
                      </a:endParaRPr>
                    </a:p>
                  </a:txBody>
                  <a:tcPr marL="66073" marR="66073" marT="0" marB="0" anchor="ctr">
                    <a:solidFill>
                      <a:schemeClr val="bg1">
                        <a:lumMod val="75000"/>
                      </a:schemeClr>
                    </a:solidFill>
                  </a:tcPr>
                </a:tc>
              </a:tr>
              <a:tr h="288032">
                <a:tc vMerge="1">
                  <a:txBody>
                    <a:bodyPr/>
                    <a:lstStyle/>
                    <a:p>
                      <a:endParaRPr lang="en-GB"/>
                    </a:p>
                  </a:txBody>
                  <a:tcPr/>
                </a:tc>
                <a:tc>
                  <a:txBody>
                    <a:bodyPr/>
                    <a:lstStyle/>
                    <a:p>
                      <a:pPr marL="0" marR="0" algn="ctr">
                        <a:lnSpc>
                          <a:spcPct val="115000"/>
                        </a:lnSpc>
                        <a:spcBef>
                          <a:spcPts val="0"/>
                        </a:spcBef>
                        <a:spcAft>
                          <a:spcPts val="0"/>
                        </a:spcAft>
                      </a:pPr>
                      <a:r>
                        <a:rPr lang="pt-PT" sz="1000" kern="1200" dirty="0">
                          <a:effectLst/>
                        </a:rPr>
                        <a:t>MIG/MAG/FCAW (</a:t>
                      </a:r>
                      <a:r>
                        <a:rPr lang="pt-PT" sz="1000" kern="1200" dirty="0" smtClean="0">
                          <a:effectLst/>
                        </a:rPr>
                        <a:t>SM.1-SM.4modules </a:t>
                      </a:r>
                      <a:r>
                        <a:rPr lang="pt-PT" sz="1000" kern="1200" dirty="0" smtClean="0">
                          <a:solidFill>
                            <a:schemeClr val="tx1"/>
                          </a:solidFill>
                          <a:effectLst/>
                          <a:latin typeface="+mn-lt"/>
                          <a:ea typeface="+mn-ea"/>
                          <a:cs typeface="+mn-cs"/>
                        </a:rPr>
                        <a:t>from </a:t>
                      </a:r>
                      <a:r>
                        <a:rPr lang="en-GB" sz="1000" kern="1200" dirty="0" smtClean="0">
                          <a:solidFill>
                            <a:schemeClr val="tx1"/>
                          </a:solidFill>
                          <a:effectLst/>
                          <a:latin typeface="+mn-lt"/>
                          <a:ea typeface="+mn-ea"/>
                          <a:cs typeface="+mn-cs"/>
                        </a:rPr>
                        <a:t>IAB-089</a:t>
                      </a:r>
                      <a:r>
                        <a:rPr lang="pt-PT" sz="1000" kern="1200" dirty="0" smtClean="0">
                          <a:effectLst/>
                        </a:rPr>
                        <a:t>) </a:t>
                      </a:r>
                      <a:r>
                        <a:rPr lang="pt-PT" sz="1000" kern="1200" dirty="0">
                          <a:effectLst/>
                        </a:rPr>
                        <a:t>(7 hours)</a:t>
                      </a:r>
                      <a:endParaRPr lang="en-GB" sz="1000" dirty="0">
                        <a:effectLst/>
                        <a:latin typeface="Calibri"/>
                        <a:ea typeface="Calibri"/>
                        <a:cs typeface="Times New Roman"/>
                      </a:endParaRPr>
                    </a:p>
                  </a:txBody>
                  <a:tcPr marL="66073" marR="66073" marT="0" marB="0" anchor="ctr"/>
                </a:tc>
                <a:tc>
                  <a:txBody>
                    <a:bodyPr/>
                    <a:lstStyle/>
                    <a:p>
                      <a:pPr marL="0" marR="0" algn="ctr">
                        <a:lnSpc>
                          <a:spcPct val="115000"/>
                        </a:lnSpc>
                        <a:spcBef>
                          <a:spcPts val="0"/>
                        </a:spcBef>
                        <a:spcAft>
                          <a:spcPts val="0"/>
                        </a:spcAft>
                      </a:pPr>
                      <a:r>
                        <a:rPr lang="pt-PT" sz="1000" kern="1200" dirty="0">
                          <a:effectLst/>
                        </a:rPr>
                        <a:t> </a:t>
                      </a:r>
                      <a:endParaRPr lang="en-GB" sz="1000" dirty="0">
                        <a:effectLst/>
                        <a:latin typeface="Calibri"/>
                        <a:ea typeface="Calibri"/>
                        <a:cs typeface="Times New Roman"/>
                      </a:endParaRPr>
                    </a:p>
                  </a:txBody>
                  <a:tcPr marL="66073" marR="66073" marT="0" marB="0" anchor="ctr">
                    <a:solidFill>
                      <a:schemeClr val="bg1">
                        <a:lumMod val="75000"/>
                      </a:schemeClr>
                    </a:solidFill>
                  </a:tcPr>
                </a:tc>
                <a:tc>
                  <a:txBody>
                    <a:bodyPr/>
                    <a:lstStyle/>
                    <a:p>
                      <a:pPr marL="0" marR="0" algn="ctr">
                        <a:lnSpc>
                          <a:spcPct val="115000"/>
                        </a:lnSpc>
                        <a:spcBef>
                          <a:spcPts val="0"/>
                        </a:spcBef>
                        <a:spcAft>
                          <a:spcPts val="0"/>
                        </a:spcAft>
                      </a:pPr>
                      <a:r>
                        <a:rPr lang="pt-PT" sz="1000" kern="1200" dirty="0">
                          <a:effectLst/>
                        </a:rPr>
                        <a:t> </a:t>
                      </a:r>
                      <a:endParaRPr lang="en-GB" sz="1000" dirty="0">
                        <a:effectLst/>
                        <a:latin typeface="Calibri"/>
                        <a:ea typeface="Calibri"/>
                        <a:cs typeface="Times New Roman"/>
                      </a:endParaRPr>
                    </a:p>
                  </a:txBody>
                  <a:tcPr marL="66073" marR="66073" marT="0" marB="0" anchor="ctr">
                    <a:solidFill>
                      <a:schemeClr val="bg1">
                        <a:lumMod val="75000"/>
                      </a:schemeClr>
                    </a:solidFill>
                  </a:tcPr>
                </a:tc>
                <a:tc>
                  <a:txBody>
                    <a:bodyPr/>
                    <a:lstStyle/>
                    <a:p>
                      <a:pPr marL="0" marR="0" algn="ctr">
                        <a:lnSpc>
                          <a:spcPct val="115000"/>
                        </a:lnSpc>
                        <a:spcBef>
                          <a:spcPts val="0"/>
                        </a:spcBef>
                        <a:spcAft>
                          <a:spcPts val="0"/>
                        </a:spcAft>
                      </a:pPr>
                      <a:r>
                        <a:rPr lang="pt-PT" sz="1000" kern="1200" dirty="0">
                          <a:effectLst/>
                        </a:rPr>
                        <a:t>15 </a:t>
                      </a:r>
                      <a:r>
                        <a:rPr lang="pt-PT" sz="1000" kern="1200" dirty="0" smtClean="0">
                          <a:effectLst/>
                        </a:rPr>
                        <a:t>min (</a:t>
                      </a:r>
                      <a:r>
                        <a:rPr lang="pt-PT" sz="1000" kern="1200" dirty="0">
                          <a:effectLst/>
                        </a:rPr>
                        <a:t>14 questions)</a:t>
                      </a:r>
                      <a:endParaRPr lang="en-GB" sz="1000" dirty="0">
                        <a:effectLst/>
                        <a:latin typeface="Calibri"/>
                        <a:ea typeface="Calibri"/>
                        <a:cs typeface="Times New Roman"/>
                      </a:endParaRPr>
                    </a:p>
                  </a:txBody>
                  <a:tcPr marL="66073" marR="66073" marT="0" marB="0" anchor="ctr"/>
                </a:tc>
              </a:tr>
              <a:tr h="171450">
                <a:tc rowSpan="5">
                  <a:txBody>
                    <a:bodyPr/>
                    <a:lstStyle/>
                    <a:p>
                      <a:pPr marL="0" marR="0" algn="ctr">
                        <a:lnSpc>
                          <a:spcPct val="115000"/>
                        </a:lnSpc>
                        <a:spcBef>
                          <a:spcPts val="0"/>
                        </a:spcBef>
                        <a:spcAft>
                          <a:spcPts val="0"/>
                        </a:spcAft>
                      </a:pPr>
                      <a:r>
                        <a:rPr lang="pt-PT" sz="2500" b="1" kern="1200" dirty="0">
                          <a:effectLst/>
                        </a:rPr>
                        <a:t>C</a:t>
                      </a:r>
                      <a:endParaRPr lang="en-GB" sz="1000" b="1" dirty="0">
                        <a:effectLst/>
                        <a:latin typeface="Calibri"/>
                        <a:ea typeface="Calibri"/>
                        <a:cs typeface="Times New Roman"/>
                      </a:endParaRPr>
                    </a:p>
                  </a:txBody>
                  <a:tcPr marL="66073" marR="66073" marT="0" marB="0" anchor="ctr">
                    <a:lnR w="12700" cap="flat" cmpd="sng" algn="ctr">
                      <a:noFill/>
                      <a:prstDash val="solid"/>
                      <a:round/>
                      <a:headEnd type="none" w="med" len="med"/>
                      <a:tailEnd type="none" w="med" len="med"/>
                    </a:lnR>
                    <a:solidFill>
                      <a:srgbClr val="FFC000"/>
                    </a:solidFill>
                  </a:tcPr>
                </a:tc>
                <a:tc gridSpan="4">
                  <a:txBody>
                    <a:bodyPr/>
                    <a:lstStyle/>
                    <a:p>
                      <a:pPr marL="0" marR="0" algn="ctr">
                        <a:lnSpc>
                          <a:spcPct val="115000"/>
                        </a:lnSpc>
                        <a:spcBef>
                          <a:spcPts val="0"/>
                        </a:spcBef>
                        <a:spcAft>
                          <a:spcPts val="0"/>
                        </a:spcAft>
                      </a:pPr>
                      <a:r>
                        <a:rPr lang="pt-PT" sz="1000" b="1" kern="1200" dirty="0">
                          <a:effectLst/>
                        </a:rPr>
                        <a:t>Materials Specific Theoretical Training</a:t>
                      </a:r>
                      <a:endParaRPr lang="en-GB" sz="1000" b="1" dirty="0">
                        <a:effectLst/>
                        <a:latin typeface="Calibri"/>
                        <a:ea typeface="Calibri"/>
                        <a:cs typeface="Times New Roman"/>
                      </a:endParaRPr>
                    </a:p>
                  </a:txBody>
                  <a:tcPr marL="66073" marR="66073" marT="0" marB="0" anchor="ctr">
                    <a:lnL w="12700" cap="flat" cmpd="sng" algn="ctr">
                      <a:noFill/>
                      <a:prstDash val="solid"/>
                      <a:round/>
                      <a:headEnd type="none" w="med" len="med"/>
                      <a:tailEnd type="none" w="med" len="med"/>
                    </a:lnL>
                    <a:solidFill>
                      <a:srgbClr val="FFC00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256788">
                <a:tc vMerge="1">
                  <a:txBody>
                    <a:bodyPr/>
                    <a:lstStyle/>
                    <a:p>
                      <a:endParaRPr lang="en-GB"/>
                    </a:p>
                  </a:txBody>
                  <a:tcPr/>
                </a:tc>
                <a:tc>
                  <a:txBody>
                    <a:bodyPr/>
                    <a:lstStyle/>
                    <a:p>
                      <a:pPr marL="0" marR="0" algn="ctr">
                        <a:lnSpc>
                          <a:spcPct val="115000"/>
                        </a:lnSpc>
                        <a:spcBef>
                          <a:spcPts val="0"/>
                        </a:spcBef>
                        <a:spcAft>
                          <a:spcPts val="0"/>
                        </a:spcAft>
                      </a:pPr>
                      <a:r>
                        <a:rPr lang="pt-PT" sz="1000" kern="1200" dirty="0">
                          <a:effectLst/>
                        </a:rPr>
                        <a:t>High alloy steel  (8 hours)</a:t>
                      </a:r>
                      <a:endParaRPr lang="en-GB" sz="1000" dirty="0">
                        <a:effectLst/>
                        <a:latin typeface="Calibri"/>
                        <a:ea typeface="Calibri"/>
                        <a:cs typeface="Times New Roman"/>
                      </a:endParaRPr>
                    </a:p>
                  </a:txBody>
                  <a:tcPr marL="66073" marR="66073" marT="0" marB="0" anchor="ctr"/>
                </a:tc>
                <a:tc gridSpan="3">
                  <a:txBody>
                    <a:bodyPr/>
                    <a:lstStyle/>
                    <a:p>
                      <a:pPr marL="0" marR="0" algn="ctr">
                        <a:lnSpc>
                          <a:spcPct val="115000"/>
                        </a:lnSpc>
                        <a:spcBef>
                          <a:spcPts val="0"/>
                        </a:spcBef>
                        <a:spcAft>
                          <a:spcPts val="0"/>
                        </a:spcAft>
                      </a:pPr>
                      <a:r>
                        <a:rPr lang="pt-PT" sz="1000" kern="1200" dirty="0">
                          <a:effectLst/>
                        </a:rPr>
                        <a:t>20 minutes (16 questions)</a:t>
                      </a:r>
                      <a:endParaRPr lang="en-GB" sz="1000" dirty="0">
                        <a:effectLst/>
                        <a:latin typeface="Calibri"/>
                        <a:ea typeface="Calibri"/>
                        <a:cs typeface="Times New Roman"/>
                      </a:endParaRPr>
                    </a:p>
                  </a:txBody>
                  <a:tcPr marL="66073" marR="66073" marT="0" marB="0" anchor="ctr"/>
                </a:tc>
                <a:tc hMerge="1">
                  <a:txBody>
                    <a:bodyPr/>
                    <a:lstStyle/>
                    <a:p>
                      <a:endParaRPr lang="en-GB"/>
                    </a:p>
                  </a:txBody>
                  <a:tcPr/>
                </a:tc>
                <a:tc hMerge="1">
                  <a:txBody>
                    <a:bodyPr/>
                    <a:lstStyle/>
                    <a:p>
                      <a:endParaRPr lang="en-GB"/>
                    </a:p>
                  </a:txBody>
                  <a:tcPr/>
                </a:tc>
              </a:tr>
              <a:tr h="225544">
                <a:tc vMerge="1">
                  <a:txBody>
                    <a:bodyPr/>
                    <a:lstStyle/>
                    <a:p>
                      <a:endParaRPr lang="en-GB"/>
                    </a:p>
                  </a:txBody>
                  <a:tcPr/>
                </a:tc>
                <a:tc>
                  <a:txBody>
                    <a:bodyPr/>
                    <a:lstStyle/>
                    <a:p>
                      <a:pPr marL="0" marR="0" algn="ctr">
                        <a:lnSpc>
                          <a:spcPct val="115000"/>
                        </a:lnSpc>
                        <a:spcBef>
                          <a:spcPts val="0"/>
                        </a:spcBef>
                        <a:spcAft>
                          <a:spcPts val="0"/>
                        </a:spcAft>
                      </a:pPr>
                      <a:r>
                        <a:rPr lang="pt-PT" sz="1000" kern="1200" dirty="0">
                          <a:effectLst/>
                        </a:rPr>
                        <a:t>Austenitic stainles </a:t>
                      </a:r>
                      <a:r>
                        <a:rPr lang="pt-PT" sz="1000" kern="1200" dirty="0" smtClean="0">
                          <a:effectLst/>
                        </a:rPr>
                        <a:t>steel  </a:t>
                      </a:r>
                      <a:r>
                        <a:rPr lang="pt-PT" sz="1000" kern="1200" dirty="0">
                          <a:effectLst/>
                        </a:rPr>
                        <a:t>(</a:t>
                      </a:r>
                      <a:r>
                        <a:rPr lang="pt-PT" sz="1000" kern="1200" dirty="0" smtClean="0">
                          <a:effectLst/>
                        </a:rPr>
                        <a:t>PSS.1-PSS.4 modules </a:t>
                      </a:r>
                      <a:r>
                        <a:rPr lang="pt-PT" sz="1000" kern="1200" dirty="0" smtClean="0">
                          <a:solidFill>
                            <a:schemeClr val="tx1"/>
                          </a:solidFill>
                          <a:effectLst/>
                          <a:latin typeface="+mn-lt"/>
                          <a:ea typeface="+mn-ea"/>
                          <a:cs typeface="+mn-cs"/>
                        </a:rPr>
                        <a:t>from </a:t>
                      </a:r>
                      <a:r>
                        <a:rPr lang="en-GB" sz="1000" kern="1200" dirty="0" smtClean="0">
                          <a:solidFill>
                            <a:schemeClr val="tx1"/>
                          </a:solidFill>
                          <a:effectLst/>
                          <a:latin typeface="+mn-lt"/>
                          <a:ea typeface="+mn-ea"/>
                          <a:cs typeface="+mn-cs"/>
                        </a:rPr>
                        <a:t>IAB-089</a:t>
                      </a:r>
                      <a:r>
                        <a:rPr lang="pt-PT" sz="1000" kern="1200" dirty="0" smtClean="0">
                          <a:effectLst/>
                        </a:rPr>
                        <a:t>) </a:t>
                      </a:r>
                      <a:r>
                        <a:rPr lang="pt-PT" sz="1000" kern="1200" dirty="0">
                          <a:effectLst/>
                        </a:rPr>
                        <a:t>(8 hours)</a:t>
                      </a:r>
                      <a:endParaRPr lang="en-GB" sz="1000" dirty="0">
                        <a:effectLst/>
                        <a:latin typeface="Calibri"/>
                        <a:ea typeface="Calibri"/>
                        <a:cs typeface="Times New Roman"/>
                      </a:endParaRPr>
                    </a:p>
                  </a:txBody>
                  <a:tcPr marL="66073" marR="66073" marT="0" marB="0" anchor="ctr"/>
                </a:tc>
                <a:tc gridSpan="3">
                  <a:txBody>
                    <a:bodyPr/>
                    <a:lstStyle/>
                    <a:p>
                      <a:pPr marL="0" marR="0" algn="ctr">
                        <a:lnSpc>
                          <a:spcPct val="115000"/>
                        </a:lnSpc>
                        <a:spcBef>
                          <a:spcPts val="0"/>
                        </a:spcBef>
                        <a:spcAft>
                          <a:spcPts val="0"/>
                        </a:spcAft>
                      </a:pPr>
                      <a:r>
                        <a:rPr lang="pt-PT" sz="1000" kern="1200" dirty="0">
                          <a:effectLst/>
                        </a:rPr>
                        <a:t>20 minutes (16 questions)</a:t>
                      </a:r>
                      <a:endParaRPr lang="en-GB" sz="1000" dirty="0">
                        <a:effectLst/>
                        <a:latin typeface="Calibri"/>
                        <a:ea typeface="Calibri"/>
                        <a:cs typeface="Times New Roman"/>
                      </a:endParaRPr>
                    </a:p>
                  </a:txBody>
                  <a:tcPr marL="66073" marR="66073" marT="0" marB="0" anchor="ctr"/>
                </a:tc>
                <a:tc hMerge="1">
                  <a:txBody>
                    <a:bodyPr/>
                    <a:lstStyle/>
                    <a:p>
                      <a:endParaRPr lang="en-GB"/>
                    </a:p>
                  </a:txBody>
                  <a:tcPr/>
                </a:tc>
                <a:tc hMerge="1">
                  <a:txBody>
                    <a:bodyPr/>
                    <a:lstStyle/>
                    <a:p>
                      <a:endParaRPr lang="en-GB"/>
                    </a:p>
                  </a:txBody>
                  <a:tcPr/>
                </a:tc>
              </a:tr>
              <a:tr h="278512">
                <a:tc vMerge="1">
                  <a:txBody>
                    <a:bodyPr/>
                    <a:lstStyle/>
                    <a:p>
                      <a:endParaRPr lang="en-GB"/>
                    </a:p>
                  </a:txBody>
                  <a:tcPr/>
                </a:tc>
                <a:tc>
                  <a:txBody>
                    <a:bodyPr/>
                    <a:lstStyle/>
                    <a:p>
                      <a:pPr marL="0" marR="0" algn="ctr">
                        <a:lnSpc>
                          <a:spcPct val="115000"/>
                        </a:lnSpc>
                        <a:spcBef>
                          <a:spcPts val="0"/>
                        </a:spcBef>
                        <a:spcAft>
                          <a:spcPts val="0"/>
                        </a:spcAft>
                      </a:pPr>
                      <a:r>
                        <a:rPr lang="pt-PT" sz="1000" kern="1200" dirty="0">
                          <a:effectLst/>
                        </a:rPr>
                        <a:t>Nickel (8 hours)</a:t>
                      </a:r>
                      <a:endParaRPr lang="en-GB" sz="1000" dirty="0">
                        <a:effectLst/>
                        <a:latin typeface="Calibri"/>
                        <a:ea typeface="Calibri"/>
                        <a:cs typeface="Times New Roman"/>
                      </a:endParaRPr>
                    </a:p>
                  </a:txBody>
                  <a:tcPr marL="66073" marR="66073" marT="0" marB="0" anchor="ctr"/>
                </a:tc>
                <a:tc gridSpan="3">
                  <a:txBody>
                    <a:bodyPr/>
                    <a:lstStyle/>
                    <a:p>
                      <a:pPr marL="0" marR="0" algn="ctr">
                        <a:lnSpc>
                          <a:spcPct val="115000"/>
                        </a:lnSpc>
                        <a:spcBef>
                          <a:spcPts val="0"/>
                        </a:spcBef>
                        <a:spcAft>
                          <a:spcPts val="0"/>
                        </a:spcAft>
                      </a:pPr>
                      <a:r>
                        <a:rPr lang="pt-PT" sz="1000" kern="1200" dirty="0">
                          <a:effectLst/>
                        </a:rPr>
                        <a:t>20 Minutes (16 questions)</a:t>
                      </a:r>
                      <a:endParaRPr lang="en-GB" sz="1000" dirty="0">
                        <a:effectLst/>
                        <a:latin typeface="Calibri"/>
                        <a:ea typeface="Calibri"/>
                        <a:cs typeface="Times New Roman"/>
                      </a:endParaRPr>
                    </a:p>
                  </a:txBody>
                  <a:tcPr marL="66073" marR="66073" marT="0" marB="0" anchor="ctr"/>
                </a:tc>
                <a:tc hMerge="1">
                  <a:txBody>
                    <a:bodyPr/>
                    <a:lstStyle/>
                    <a:p>
                      <a:endParaRPr lang="en-GB"/>
                    </a:p>
                  </a:txBody>
                  <a:tcPr/>
                </a:tc>
                <a:tc hMerge="1">
                  <a:txBody>
                    <a:bodyPr/>
                    <a:lstStyle/>
                    <a:p>
                      <a:endParaRPr lang="en-GB"/>
                    </a:p>
                  </a:txBody>
                  <a:tcPr/>
                </a:tc>
              </a:tr>
              <a:tr h="256788">
                <a:tc vMerge="1">
                  <a:txBody>
                    <a:bodyPr/>
                    <a:lstStyle/>
                    <a:p>
                      <a:endParaRPr lang="en-GB"/>
                    </a:p>
                  </a:txBody>
                  <a:tcPr/>
                </a:tc>
                <a:tc>
                  <a:txBody>
                    <a:bodyPr/>
                    <a:lstStyle/>
                    <a:p>
                      <a:pPr marL="0" marR="0" algn="ctr">
                        <a:lnSpc>
                          <a:spcPct val="115000"/>
                        </a:lnSpc>
                        <a:spcBef>
                          <a:spcPts val="0"/>
                        </a:spcBef>
                        <a:spcAft>
                          <a:spcPts val="0"/>
                        </a:spcAft>
                      </a:pPr>
                      <a:r>
                        <a:rPr lang="pt-PT" sz="1000" kern="1200" dirty="0" smtClean="0">
                          <a:effectLst/>
                        </a:rPr>
                        <a:t>Aluminium  </a:t>
                      </a:r>
                      <a:r>
                        <a:rPr lang="pt-PT" sz="1000" kern="1200" dirty="0">
                          <a:effectLst/>
                        </a:rPr>
                        <a:t>(</a:t>
                      </a:r>
                      <a:r>
                        <a:rPr lang="pt-PT" sz="1000" kern="1200" dirty="0" smtClean="0">
                          <a:effectLst/>
                        </a:rPr>
                        <a:t>PAL.1-PAL.4 modules </a:t>
                      </a:r>
                      <a:r>
                        <a:rPr lang="pt-PT" sz="1000" kern="1200" dirty="0" smtClean="0">
                          <a:solidFill>
                            <a:schemeClr val="tx1"/>
                          </a:solidFill>
                          <a:effectLst/>
                          <a:latin typeface="+mn-lt"/>
                          <a:ea typeface="+mn-ea"/>
                          <a:cs typeface="+mn-cs"/>
                        </a:rPr>
                        <a:t>from </a:t>
                      </a:r>
                      <a:r>
                        <a:rPr lang="en-GB" sz="1000" kern="1200" dirty="0" smtClean="0">
                          <a:solidFill>
                            <a:schemeClr val="tx1"/>
                          </a:solidFill>
                          <a:effectLst/>
                          <a:latin typeface="+mn-lt"/>
                          <a:ea typeface="+mn-ea"/>
                          <a:cs typeface="+mn-cs"/>
                        </a:rPr>
                        <a:t>IAB-089</a:t>
                      </a:r>
                      <a:r>
                        <a:rPr lang="pt-PT" sz="1000" kern="1200" dirty="0" smtClean="0">
                          <a:effectLst/>
                        </a:rPr>
                        <a:t>)(</a:t>
                      </a:r>
                      <a:r>
                        <a:rPr lang="pt-PT" sz="1000" kern="1200" dirty="0">
                          <a:effectLst/>
                        </a:rPr>
                        <a:t>8 hours)</a:t>
                      </a:r>
                      <a:endParaRPr lang="en-GB" sz="1000" dirty="0">
                        <a:effectLst/>
                        <a:latin typeface="Calibri"/>
                        <a:ea typeface="Calibri"/>
                        <a:cs typeface="Times New Roman"/>
                      </a:endParaRPr>
                    </a:p>
                  </a:txBody>
                  <a:tcPr marL="66073" marR="66073" marT="0" marB="0" anchor="ctr"/>
                </a:tc>
                <a:tc gridSpan="3">
                  <a:txBody>
                    <a:bodyPr/>
                    <a:lstStyle/>
                    <a:p>
                      <a:pPr marL="0" marR="0" algn="ctr">
                        <a:lnSpc>
                          <a:spcPct val="115000"/>
                        </a:lnSpc>
                        <a:spcBef>
                          <a:spcPts val="0"/>
                        </a:spcBef>
                        <a:spcAft>
                          <a:spcPts val="0"/>
                        </a:spcAft>
                      </a:pPr>
                      <a:r>
                        <a:rPr lang="pt-PT" sz="1000" kern="1200" dirty="0">
                          <a:effectLst/>
                        </a:rPr>
                        <a:t>20 minutes (16 questions)</a:t>
                      </a:r>
                      <a:endParaRPr lang="en-GB" sz="1000" dirty="0">
                        <a:effectLst/>
                        <a:latin typeface="Calibri"/>
                        <a:ea typeface="Calibri"/>
                        <a:cs typeface="Times New Roman"/>
                      </a:endParaRPr>
                    </a:p>
                  </a:txBody>
                  <a:tcPr marL="66073" marR="66073" marT="0" marB="0" anchor="ctr"/>
                </a:tc>
                <a:tc hMerge="1">
                  <a:txBody>
                    <a:bodyPr/>
                    <a:lstStyle/>
                    <a:p>
                      <a:endParaRPr lang="en-GB"/>
                    </a:p>
                  </a:txBody>
                  <a:tcPr/>
                </a:tc>
                <a:tc hMerge="1">
                  <a:txBody>
                    <a:bodyPr/>
                    <a:lstStyle/>
                    <a:p>
                      <a:endParaRPr lang="en-GB"/>
                    </a:p>
                  </a:txBody>
                  <a:tcPr/>
                </a:tc>
              </a:tr>
            </a:tbl>
          </a:graphicData>
        </a:graphic>
      </p:graphicFrame>
      <p:sp>
        <p:nvSpPr>
          <p:cNvPr id="5" name="Title 1"/>
          <p:cNvSpPr>
            <a:spLocks noGrp="1"/>
          </p:cNvSpPr>
          <p:nvPr>
            <p:ph type="title"/>
          </p:nvPr>
        </p:nvSpPr>
        <p:spPr>
          <a:xfrm>
            <a:off x="3166" y="21752"/>
            <a:ext cx="9902833" cy="670945"/>
          </a:xfrm>
        </p:spPr>
        <p:txBody>
          <a:bodyPr/>
          <a:lstStyle/>
          <a:p>
            <a:r>
              <a:rPr lang="en-GB" sz="3200" dirty="0" smtClean="0"/>
              <a:t>Modules Options (Level 2) </a:t>
            </a:r>
            <a:endParaRPr lang="en-GB" sz="3200" dirty="0"/>
          </a:p>
        </p:txBody>
      </p:sp>
      <p:sp>
        <p:nvSpPr>
          <p:cNvPr id="4" name="Rectangle 3"/>
          <p:cNvSpPr/>
          <p:nvPr/>
        </p:nvSpPr>
        <p:spPr>
          <a:xfrm>
            <a:off x="272480" y="4966136"/>
            <a:ext cx="8892988" cy="1631216"/>
          </a:xfrm>
          <a:prstGeom prst="rect">
            <a:avLst/>
          </a:prstGeom>
        </p:spPr>
        <p:txBody>
          <a:bodyPr wrap="square">
            <a:spAutoFit/>
          </a:bodyPr>
          <a:lstStyle/>
          <a:p>
            <a:pPr marL="342900" indent="-342900">
              <a:buFont typeface="Arial" panose="020B0604020202020204" pitchFamily="34" charset="0"/>
              <a:buChar char="•"/>
            </a:pPr>
            <a:r>
              <a:rPr lang="en-GB" sz="2000" dirty="0"/>
              <a:t>M</a:t>
            </a:r>
            <a:r>
              <a:rPr lang="en-GB" sz="2000" dirty="0" smtClean="0"/>
              <a:t>ultiple </a:t>
            </a:r>
            <a:r>
              <a:rPr lang="en-GB" sz="2000" dirty="0"/>
              <a:t>choice examination </a:t>
            </a:r>
            <a:r>
              <a:rPr lang="en-GB" sz="2000" dirty="0" smtClean="0"/>
              <a:t>papers</a:t>
            </a:r>
          </a:p>
          <a:p>
            <a:pPr marL="342900" indent="-342900">
              <a:buFont typeface="Arial" panose="020B0604020202020204" pitchFamily="34" charset="0"/>
              <a:buChar char="•"/>
            </a:pPr>
            <a:r>
              <a:rPr lang="en-GB" sz="2000" dirty="0"/>
              <a:t>S</a:t>
            </a:r>
            <a:r>
              <a:rPr lang="en-GB" sz="2000" dirty="0" smtClean="0"/>
              <a:t>uit </a:t>
            </a:r>
            <a:r>
              <a:rPr lang="en-GB" sz="2000" dirty="0"/>
              <a:t>the skill/knowledge </a:t>
            </a:r>
            <a:r>
              <a:rPr lang="en-GB" sz="2000" dirty="0" smtClean="0"/>
              <a:t>of the modules selected</a:t>
            </a:r>
          </a:p>
          <a:p>
            <a:pPr marL="342900" indent="-342900">
              <a:buFont typeface="Arial" panose="020B0604020202020204" pitchFamily="34" charset="0"/>
              <a:buChar char="•"/>
            </a:pPr>
            <a:r>
              <a:rPr lang="en-GB" sz="2000" dirty="0"/>
              <a:t>Examinations are conducted by the Assessment Organisation</a:t>
            </a:r>
            <a:r>
              <a:rPr lang="en-GB" sz="2000" dirty="0" smtClean="0"/>
              <a:t>.  </a:t>
            </a:r>
            <a:endParaRPr lang="en-GB"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endParaRPr lang="en-GB"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en-GB"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The </a:t>
            </a:r>
            <a:r>
              <a:rPr lang="en-GB"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next slide shows an example using these </a:t>
            </a:r>
            <a:r>
              <a:rPr lang="en-GB"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options</a:t>
            </a:r>
            <a:endParaRPr lang="en-GB" sz="2000" dirty="0"/>
          </a:p>
        </p:txBody>
      </p:sp>
      <p:sp>
        <p:nvSpPr>
          <p:cNvPr id="7" name="Slide Number Placeholder 6"/>
          <p:cNvSpPr>
            <a:spLocks noGrp="1"/>
          </p:cNvSpPr>
          <p:nvPr>
            <p:ph type="sldNum" sz="quarter" idx="12"/>
          </p:nvPr>
        </p:nvSpPr>
        <p:spPr/>
        <p:txBody>
          <a:bodyPr/>
          <a:lstStyle/>
          <a:p>
            <a:fld id="{7F51C6FD-F16C-4632-BFD2-B37E782C3167}" type="slidenum">
              <a:rPr lang="en-GB" smtClean="0"/>
              <a:t>7</a:t>
            </a:fld>
            <a:endParaRPr lang="en-GB"/>
          </a:p>
        </p:txBody>
      </p:sp>
      <p:sp>
        <p:nvSpPr>
          <p:cNvPr id="8" name="Footer Placeholder 3"/>
          <p:cNvSpPr>
            <a:spLocks noGrp="1"/>
          </p:cNvSpPr>
          <p:nvPr>
            <p:ph type="ftr" sz="quarter" idx="11"/>
          </p:nvPr>
        </p:nvSpPr>
        <p:spPr>
          <a:xfrm rot="16200000">
            <a:off x="6858280" y="2492856"/>
            <a:ext cx="5370657" cy="396240"/>
          </a:xfrm>
        </p:spPr>
        <p:txBody>
          <a:bodyPr/>
          <a:lstStyle/>
          <a:p>
            <a:r>
              <a:rPr lang="en-GB" dirty="0" smtClean="0"/>
              <a:t>Welding Trailblazer Presentation 2017</a:t>
            </a:r>
            <a:endParaRPr lang="en-GB" dirty="0"/>
          </a:p>
        </p:txBody>
      </p:sp>
    </p:spTree>
    <p:extLst>
      <p:ext uri="{BB962C8B-B14F-4D97-AF65-F5344CB8AC3E}">
        <p14:creationId xmlns:p14="http://schemas.microsoft.com/office/powerpoint/2010/main" val="698323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684561"/>
            <a:ext cx="9061860" cy="5693866"/>
          </a:xfrm>
          <a:prstGeom prst="rect">
            <a:avLst/>
          </a:prstGeom>
        </p:spPr>
        <p:txBody>
          <a:bodyPr wrap="square">
            <a:spAutoFit/>
          </a:bodyPr>
          <a:lstStyle/>
          <a:p>
            <a:r>
              <a:rPr lang="en-GB" sz="1400" dirty="0" smtClean="0"/>
              <a:t>If </a:t>
            </a:r>
            <a:r>
              <a:rPr lang="en-GB" sz="1400" dirty="0"/>
              <a:t>skill/knowledge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module </a:t>
            </a:r>
            <a:r>
              <a:rPr lang="en-GB"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13 </a:t>
            </a:r>
            <a:r>
              <a:rPr lang="en-GB" sz="1400" dirty="0"/>
              <a:t>from </a:t>
            </a:r>
            <a:r>
              <a:rPr lang="en-GB" sz="1400" dirty="0" smtClean="0"/>
              <a:t>(</a:t>
            </a:r>
            <a:r>
              <a:rPr lang="en-GB" sz="1400" dirty="0"/>
              <a:t>Table 1) is selected</a:t>
            </a:r>
            <a:r>
              <a:rPr lang="en-GB" sz="1400" dirty="0" smtClean="0"/>
              <a:t>,</a:t>
            </a:r>
          </a:p>
          <a:p>
            <a:r>
              <a:rPr lang="en-GB" sz="1400" dirty="0" smtClean="0"/>
              <a:t>the </a:t>
            </a:r>
            <a:r>
              <a:rPr lang="en-GB" sz="1400" dirty="0"/>
              <a:t>following </a:t>
            </a:r>
            <a:r>
              <a:rPr lang="en-GB" sz="1400" dirty="0" smtClean="0"/>
              <a:t> would </a:t>
            </a:r>
            <a:r>
              <a:rPr lang="en-GB" sz="1400" dirty="0"/>
              <a:t>be the </a:t>
            </a:r>
            <a:r>
              <a:rPr lang="en-GB" sz="1400" dirty="0" smtClean="0"/>
              <a:t>options for the apprentice</a:t>
            </a:r>
          </a:p>
          <a:p>
            <a:r>
              <a:rPr lang="en-GB" sz="1400" dirty="0" smtClean="0"/>
              <a:t>for </a:t>
            </a:r>
            <a:r>
              <a:rPr lang="en-GB" sz="1400" dirty="0"/>
              <a:t>each section: </a:t>
            </a:r>
            <a:endParaRPr lang="en-GB" sz="1400" dirty="0" smtClean="0"/>
          </a:p>
          <a:p>
            <a:endParaRPr lang="en-GB" sz="1400" b="1" cap="all" dirty="0" smtClean="0">
              <a:ln w="9000" cmpd="sng">
                <a:solidFill>
                  <a:schemeClr val="accent4">
                    <a:shade val="50000"/>
                    <a:satMod val="120000"/>
                  </a:schemeClr>
                </a:solidFill>
                <a:prstDash val="solid"/>
              </a:ln>
              <a:solidFill>
                <a:schemeClr val="accent2">
                  <a:lumMod val="75000"/>
                </a:schemeClr>
              </a:solidFill>
              <a:effectLst>
                <a:reflection blurRad="12700" stA="28000" endPos="45000" dist="1000" dir="5400000" sy="-100000" algn="bl" rotWithShape="0"/>
              </a:effectLst>
            </a:endParaRPr>
          </a:p>
          <a:p>
            <a:r>
              <a:rPr lang="en-GB" sz="1400" b="1" cap="all" dirty="0" smtClean="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rPr>
              <a:t>A</a:t>
            </a:r>
            <a:r>
              <a:rPr lang="en-GB" sz="14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 </a:t>
            </a:r>
            <a:r>
              <a:rPr lang="en-GB" sz="1400" dirty="0"/>
              <a:t>= </a:t>
            </a:r>
            <a:r>
              <a:rPr lang="en-GB" sz="1400" b="1" dirty="0"/>
              <a:t>ALL </a:t>
            </a:r>
            <a:r>
              <a:rPr lang="en-GB" sz="1400" dirty="0"/>
              <a:t>general theoretical </a:t>
            </a:r>
            <a:r>
              <a:rPr lang="en-GB" sz="1400" dirty="0" smtClean="0"/>
              <a:t>training would </a:t>
            </a:r>
            <a:r>
              <a:rPr lang="en-GB" sz="1400" dirty="0"/>
              <a:t>apply </a:t>
            </a:r>
          </a:p>
          <a:p>
            <a:r>
              <a:rPr lang="en-GB" sz="14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rPr>
              <a:t>B</a:t>
            </a:r>
            <a:r>
              <a:rPr lang="en-GB"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GB" sz="1400" dirty="0"/>
              <a:t>= </a:t>
            </a:r>
            <a:r>
              <a:rPr lang="en-GB" sz="1400" b="1" dirty="0"/>
              <a:t>ONLY </a:t>
            </a:r>
            <a:r>
              <a:rPr lang="en-GB" sz="1400" dirty="0"/>
              <a:t>MMA (SMAW) </a:t>
            </a:r>
            <a:r>
              <a:rPr lang="en-GB" sz="1400" dirty="0" smtClean="0"/>
              <a:t>specific  theoretical </a:t>
            </a:r>
            <a:r>
              <a:rPr lang="en-GB" sz="1400" dirty="0"/>
              <a:t>training </a:t>
            </a:r>
            <a:endParaRPr lang="en-GB" sz="1400" dirty="0" smtClean="0"/>
          </a:p>
          <a:p>
            <a:r>
              <a:rPr lang="en-GB" sz="1400" dirty="0" smtClean="0"/>
              <a:t>would </a:t>
            </a:r>
            <a:r>
              <a:rPr lang="en-GB" sz="1400" dirty="0"/>
              <a:t>apply </a:t>
            </a:r>
          </a:p>
          <a:p>
            <a:r>
              <a:rPr lang="en-GB" sz="1400" b="1" cap="all" dirty="0" smtClean="0">
                <a:ln w="9000" cmpd="sng">
                  <a:solidFill>
                    <a:schemeClr val="accent4">
                      <a:shade val="50000"/>
                      <a:satMod val="120000"/>
                    </a:schemeClr>
                  </a:solidFill>
                  <a:prstDash val="solid"/>
                </a:ln>
                <a:solidFill>
                  <a:srgbClr val="FFC000"/>
                </a:solidFill>
                <a:effectLst>
                  <a:reflection blurRad="12700" stA="28000" endPos="45000" dist="1000" dir="5400000" sy="-100000" algn="bl" rotWithShape="0"/>
                </a:effectLst>
              </a:rPr>
              <a:t>C</a:t>
            </a:r>
            <a:r>
              <a:rPr lang="en-GB" sz="1400" dirty="0" smtClean="0"/>
              <a:t> </a:t>
            </a:r>
            <a:r>
              <a:rPr lang="en-GB" sz="1400" dirty="0"/>
              <a:t>= </a:t>
            </a:r>
            <a:r>
              <a:rPr lang="en-GB" sz="1400" b="1" dirty="0"/>
              <a:t>ONLY </a:t>
            </a:r>
            <a:r>
              <a:rPr lang="en-GB" sz="1400" dirty="0"/>
              <a:t>austenitic stainless </a:t>
            </a:r>
            <a:r>
              <a:rPr lang="en-GB" sz="1400" dirty="0" smtClean="0"/>
              <a:t>steel specific </a:t>
            </a:r>
            <a:r>
              <a:rPr lang="en-GB" sz="1400" dirty="0"/>
              <a:t>theoretical </a:t>
            </a:r>
            <a:endParaRPr lang="en-GB" sz="1400" dirty="0" smtClean="0"/>
          </a:p>
          <a:p>
            <a:r>
              <a:rPr lang="en-GB" sz="1400" dirty="0" smtClean="0"/>
              <a:t>training </a:t>
            </a:r>
            <a:r>
              <a:rPr lang="en-GB" sz="1400" dirty="0"/>
              <a:t>would apply </a:t>
            </a:r>
          </a:p>
          <a:p>
            <a:endParaRPr lang="en-GB" sz="1400" dirty="0"/>
          </a:p>
          <a:p>
            <a:r>
              <a:rPr lang="en-GB" sz="1400" dirty="0"/>
              <a:t>It is only necessary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to pass Section </a:t>
            </a:r>
            <a:r>
              <a:rPr lang="en-GB" sz="1400" b="1" u="sng" cap="all" dirty="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rPr>
              <a:t>A</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once</a:t>
            </a:r>
            <a:r>
              <a:rPr lang="en-GB" sz="1400" dirty="0"/>
              <a:t>, it is not repeated for the other skill/knowledge modules selected</a:t>
            </a:r>
            <a:r>
              <a:rPr lang="en-GB" sz="1400" dirty="0" smtClean="0"/>
              <a:t>.</a:t>
            </a:r>
          </a:p>
          <a:p>
            <a:r>
              <a:rPr lang="en-GB" sz="1400" dirty="0" smtClean="0"/>
              <a:t> </a:t>
            </a:r>
          </a:p>
          <a:p>
            <a:endParaRPr lang="en-GB" sz="1400" dirty="0"/>
          </a:p>
          <a:p>
            <a:r>
              <a:rPr lang="en-GB" sz="1400" dirty="0"/>
              <a:t>If another module selected from Table 1 </a:t>
            </a:r>
            <a:r>
              <a:rPr lang="en-GB" sz="1400" dirty="0" smtClean="0"/>
              <a:t>was</a:t>
            </a:r>
          </a:p>
          <a:p>
            <a:r>
              <a:rPr lang="en-GB"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module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5</a:t>
            </a:r>
            <a:r>
              <a:rPr lang="en-GB" sz="1400" dirty="0"/>
              <a:t>, then the apprentice’s other </a:t>
            </a:r>
            <a:r>
              <a:rPr lang="en-GB" sz="1400" dirty="0" smtClean="0"/>
              <a:t>skill/knowledge</a:t>
            </a:r>
          </a:p>
          <a:p>
            <a:r>
              <a:rPr lang="en-GB" sz="1400" dirty="0" smtClean="0"/>
              <a:t>modules </a:t>
            </a:r>
            <a:r>
              <a:rPr lang="en-GB" sz="1400" dirty="0"/>
              <a:t>would be: </a:t>
            </a:r>
            <a:endParaRPr lang="en-GB" sz="1400" dirty="0" smtClean="0"/>
          </a:p>
          <a:p>
            <a:endParaRPr lang="en-GB" sz="1400" dirty="0" smtClean="0"/>
          </a:p>
          <a:p>
            <a:r>
              <a:rPr lang="en-GB" sz="14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rPr>
              <a:t>B</a:t>
            </a:r>
            <a:r>
              <a:rPr lang="en-GB" sz="1400" dirty="0" smtClean="0"/>
              <a:t> </a:t>
            </a:r>
            <a:r>
              <a:rPr lang="en-GB" sz="1400" dirty="0"/>
              <a:t>= TIG </a:t>
            </a:r>
            <a:r>
              <a:rPr lang="en-GB" sz="1400" dirty="0" smtClean="0"/>
              <a:t>(GTAW) specific </a:t>
            </a:r>
            <a:r>
              <a:rPr lang="en-GB" sz="1400" dirty="0"/>
              <a:t>theoretical training </a:t>
            </a:r>
          </a:p>
          <a:p>
            <a:r>
              <a:rPr lang="en-GB" sz="1400" b="1" cap="all" dirty="0" smtClean="0">
                <a:ln w="9000" cmpd="sng">
                  <a:solidFill>
                    <a:schemeClr val="accent4">
                      <a:shade val="50000"/>
                      <a:satMod val="120000"/>
                    </a:schemeClr>
                  </a:solidFill>
                  <a:prstDash val="solid"/>
                </a:ln>
                <a:solidFill>
                  <a:srgbClr val="FFC000"/>
                </a:solidFill>
                <a:effectLst>
                  <a:reflection blurRad="12700" stA="28000" endPos="45000" dist="1000" dir="5400000" sy="-100000" algn="bl" rotWithShape="0"/>
                </a:effectLst>
              </a:rPr>
              <a:t>C</a:t>
            </a:r>
            <a:r>
              <a:rPr lang="en-GB" sz="1400" dirty="0" smtClean="0"/>
              <a:t> </a:t>
            </a:r>
            <a:r>
              <a:rPr lang="en-GB" sz="1400" dirty="0"/>
              <a:t>= Aluminium specific theoretical training </a:t>
            </a:r>
          </a:p>
          <a:p>
            <a:endParaRPr lang="en-GB" sz="1400" dirty="0" smtClean="0"/>
          </a:p>
          <a:p>
            <a:endParaRPr lang="en-GB" sz="1400" dirty="0" smtClean="0"/>
          </a:p>
          <a:p>
            <a:endParaRPr lang="en-GB" sz="1400" dirty="0" smtClean="0"/>
          </a:p>
          <a:p>
            <a:endParaRPr lang="en-GB" sz="1400" dirty="0"/>
          </a:p>
          <a:p>
            <a:r>
              <a:rPr lang="en-GB" sz="1400" dirty="0"/>
              <a:t>During the course of their training, it is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recommended </a:t>
            </a:r>
            <a:endParaRPr lang="en-GB"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r>
              <a:rPr lang="en-GB" sz="1400" dirty="0" smtClean="0"/>
              <a:t>that </a:t>
            </a:r>
            <a:r>
              <a:rPr lang="en-GB" sz="1400" dirty="0"/>
              <a:t>apprentices complete interim theoretical examinations, set by the Training Body using their own questions, based on the curriculum given in References 1 and 6, in order to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prepare </a:t>
            </a:r>
            <a:r>
              <a:rPr lang="en-GB" sz="1400" dirty="0"/>
              <a:t>them for the final theoretical test. </a:t>
            </a:r>
          </a:p>
        </p:txBody>
      </p:sp>
      <p:sp>
        <p:nvSpPr>
          <p:cNvPr id="4" name="Title 1"/>
          <p:cNvSpPr txBox="1">
            <a:spLocks/>
          </p:cNvSpPr>
          <p:nvPr/>
        </p:nvSpPr>
        <p:spPr>
          <a:xfrm>
            <a:off x="3165" y="21752"/>
            <a:ext cx="4949835" cy="598937"/>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GB" sz="3200" dirty="0" smtClean="0"/>
              <a:t>Module Selection Example</a:t>
            </a:r>
            <a:endParaRPr lang="en-GB" sz="3200"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2920" y="548680"/>
            <a:ext cx="4918457" cy="22343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6119696" y="251356"/>
            <a:ext cx="859723" cy="369332"/>
          </a:xfrm>
          <a:prstGeom prst="rect">
            <a:avLst/>
          </a:prstGeom>
        </p:spPr>
        <p:txBody>
          <a:bodyPr wrap="none">
            <a:spAutoFit/>
          </a:bodyPr>
          <a:lstStyle/>
          <a:p>
            <a:r>
              <a:rPr lang="en-GB" b="1" dirty="0"/>
              <a:t>Table 1</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32920" y="3206412"/>
            <a:ext cx="4928433" cy="22396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Slide Number Placeholder 6"/>
          <p:cNvSpPr>
            <a:spLocks noGrp="1"/>
          </p:cNvSpPr>
          <p:nvPr>
            <p:ph type="sldNum" sz="quarter" idx="12"/>
          </p:nvPr>
        </p:nvSpPr>
        <p:spPr/>
        <p:txBody>
          <a:bodyPr/>
          <a:lstStyle/>
          <a:p>
            <a:fld id="{7F51C6FD-F16C-4632-BFD2-B37E782C3167}" type="slidenum">
              <a:rPr lang="en-GB" smtClean="0"/>
              <a:t>8</a:t>
            </a:fld>
            <a:endParaRPr lang="en-GB"/>
          </a:p>
        </p:txBody>
      </p:sp>
      <p:sp>
        <p:nvSpPr>
          <p:cNvPr id="9" name="Footer Placeholder 3"/>
          <p:cNvSpPr>
            <a:spLocks noGrp="1"/>
          </p:cNvSpPr>
          <p:nvPr>
            <p:ph type="ftr" sz="quarter" idx="11"/>
          </p:nvPr>
        </p:nvSpPr>
        <p:spPr>
          <a:xfrm rot="16200000">
            <a:off x="6858280" y="2492856"/>
            <a:ext cx="5370657" cy="396240"/>
          </a:xfrm>
        </p:spPr>
        <p:txBody>
          <a:bodyPr/>
          <a:lstStyle/>
          <a:p>
            <a:r>
              <a:rPr lang="en-GB" dirty="0" smtClean="0"/>
              <a:t>Welding Trailblazer Presentation 2017</a:t>
            </a:r>
            <a:endParaRPr lang="en-GB" dirty="0"/>
          </a:p>
        </p:txBody>
      </p:sp>
    </p:spTree>
    <p:extLst>
      <p:ext uri="{BB962C8B-B14F-4D97-AF65-F5344CB8AC3E}">
        <p14:creationId xmlns:p14="http://schemas.microsoft.com/office/powerpoint/2010/main" val="34679472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ooter Placeholder 3"/>
          <p:cNvSpPr>
            <a:spLocks noGrp="1"/>
          </p:cNvSpPr>
          <p:nvPr>
            <p:ph type="ftr" sz="quarter" idx="11"/>
          </p:nvPr>
        </p:nvSpPr>
        <p:spPr>
          <a:xfrm rot="16200000">
            <a:off x="6858280" y="2492856"/>
            <a:ext cx="5370657" cy="396240"/>
          </a:xfrm>
        </p:spPr>
        <p:txBody>
          <a:bodyPr/>
          <a:lstStyle/>
          <a:p>
            <a:r>
              <a:rPr lang="en-GB" dirty="0" smtClean="0"/>
              <a:t>Welding Trailblazer Presentation 2017</a:t>
            </a:r>
            <a:endParaRPr lang="en-GB" dirty="0"/>
          </a:p>
        </p:txBody>
      </p:sp>
      <p:sp>
        <p:nvSpPr>
          <p:cNvPr id="10" name="Rectangle 9"/>
          <p:cNvSpPr/>
          <p:nvPr/>
        </p:nvSpPr>
        <p:spPr>
          <a:xfrm>
            <a:off x="-1" y="2973140"/>
            <a:ext cx="9166973" cy="2339102"/>
          </a:xfrm>
          <a:prstGeom prst="rect">
            <a:avLst/>
          </a:prstGeom>
        </p:spPr>
        <p:txBody>
          <a:bodyPr wrap="square">
            <a:spAutoFit/>
          </a:bodyPr>
          <a:lstStyle/>
          <a:p>
            <a:r>
              <a:rPr lang="en-GB"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Welding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Specifications</a:t>
            </a:r>
          </a:p>
          <a:p>
            <a:pPr marL="285750" indent="-285750">
              <a:buFont typeface="Wingdings" panose="05000000000000000000" pitchFamily="2" charset="2"/>
              <a:buChar char="Ø"/>
            </a:pPr>
            <a:r>
              <a:rPr lang="en-GB" sz="1400" dirty="0" smtClean="0"/>
              <a:t>EN ISO 9606 1-4 </a:t>
            </a:r>
            <a:r>
              <a:rPr lang="en-GB" sz="1400" dirty="0"/>
              <a:t>Qualification testing of </a:t>
            </a:r>
            <a:r>
              <a:rPr lang="en-GB" sz="1400" dirty="0" smtClean="0"/>
              <a:t>welders </a:t>
            </a:r>
          </a:p>
          <a:p>
            <a:pPr marL="285750" indent="-285750">
              <a:buFont typeface="Wingdings" panose="05000000000000000000" pitchFamily="2" charset="2"/>
              <a:buChar char="Ø"/>
            </a:pPr>
            <a:r>
              <a:rPr lang="en-GB" sz="1400" dirty="0" smtClean="0"/>
              <a:t>AWS D1.1</a:t>
            </a:r>
          </a:p>
          <a:p>
            <a:pPr marL="285750" indent="-285750">
              <a:buFont typeface="Wingdings" panose="05000000000000000000" pitchFamily="2" charset="2"/>
              <a:buChar char="Ø"/>
            </a:pPr>
            <a:r>
              <a:rPr lang="en-GB" sz="1400" dirty="0" smtClean="0"/>
              <a:t>ASME (Boiler </a:t>
            </a:r>
            <a:r>
              <a:rPr lang="en-GB" sz="1400" dirty="0"/>
              <a:t>and Pressure Vessel </a:t>
            </a:r>
            <a:r>
              <a:rPr lang="en-GB" sz="1400" dirty="0" smtClean="0"/>
              <a:t>Code) section </a:t>
            </a:r>
            <a:r>
              <a:rPr lang="en-GB" sz="1400" dirty="0"/>
              <a:t>I</a:t>
            </a:r>
            <a:r>
              <a:rPr lang="en-GB" sz="1400" dirty="0" smtClean="0"/>
              <a:t>X Welding </a:t>
            </a:r>
          </a:p>
          <a:p>
            <a:endParaRPr lang="en-GB" sz="1400" dirty="0" smtClean="0"/>
          </a:p>
          <a:p>
            <a:r>
              <a:rPr lang="en-GB" sz="1200" i="1" dirty="0" smtClean="0"/>
              <a:t>Note: BS </a:t>
            </a:r>
            <a:r>
              <a:rPr lang="en-GB" sz="1200" i="1" dirty="0"/>
              <a:t>4872 </a:t>
            </a:r>
            <a:r>
              <a:rPr lang="en-GB" sz="1200" i="1" dirty="0" smtClean="0"/>
              <a:t>– could be used but most employers might not accept this as the inspection requirements are much</a:t>
            </a:r>
          </a:p>
          <a:p>
            <a:r>
              <a:rPr lang="en-GB" sz="1200" i="1" dirty="0" smtClean="0"/>
              <a:t>lower than the other standards specified</a:t>
            </a:r>
          </a:p>
          <a:p>
            <a:endParaRPr lang="en-GB" sz="1000" i="1" dirty="0"/>
          </a:p>
          <a:p>
            <a:r>
              <a:rPr lang="en-GB"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Testing</a:t>
            </a:r>
            <a:endPar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r>
              <a:rPr lang="en-GB" sz="1400" dirty="0" smtClean="0"/>
              <a:t>Destructive </a:t>
            </a:r>
            <a:r>
              <a:rPr lang="en-GB" sz="1400" dirty="0"/>
              <a:t>and non-destructive tests for qualification testing of welders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shall </a:t>
            </a:r>
            <a:r>
              <a:rPr lang="en-GB" sz="1400" dirty="0"/>
              <a:t>be carried out by qualified inspection personnel, </a:t>
            </a:r>
            <a:r>
              <a:rPr lang="en-GB"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in accordance with </a:t>
            </a:r>
            <a:r>
              <a:rPr lang="en-GB" sz="1400" dirty="0"/>
              <a:t>appropriate testing specifications. </a:t>
            </a:r>
          </a:p>
        </p:txBody>
      </p:sp>
      <p:sp>
        <p:nvSpPr>
          <p:cNvPr id="2" name="Title 1"/>
          <p:cNvSpPr>
            <a:spLocks noGrp="1"/>
          </p:cNvSpPr>
          <p:nvPr>
            <p:ph type="title"/>
          </p:nvPr>
        </p:nvSpPr>
        <p:spPr>
          <a:xfrm>
            <a:off x="0" y="0"/>
            <a:ext cx="9906000" cy="656692"/>
          </a:xfrm>
        </p:spPr>
        <p:txBody>
          <a:bodyPr/>
          <a:lstStyle/>
          <a:p>
            <a:r>
              <a:rPr lang="en-GB" sz="3200" dirty="0" smtClean="0"/>
              <a:t>Welding Test Details</a:t>
            </a:r>
            <a:endParaRPr lang="en-GB" sz="32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6172" y="908720"/>
            <a:ext cx="4297348" cy="2592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ular Callout 3"/>
          <p:cNvSpPr/>
          <p:nvPr/>
        </p:nvSpPr>
        <p:spPr>
          <a:xfrm>
            <a:off x="5695586" y="656692"/>
            <a:ext cx="2299752" cy="252028"/>
          </a:xfrm>
          <a:prstGeom prst="wedgeRectCallout">
            <a:avLst>
              <a:gd name="adj1" fmla="val -16340"/>
              <a:gd name="adj2" fmla="val 134818"/>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GB" sz="1200" dirty="0" smtClean="0"/>
              <a:t>Down-hand or Flat Position</a:t>
            </a:r>
            <a:endParaRPr lang="en-GB" sz="1200" dirty="0"/>
          </a:p>
        </p:txBody>
      </p:sp>
      <p:sp>
        <p:nvSpPr>
          <p:cNvPr id="9" name="Rectangular Callout 8"/>
          <p:cNvSpPr/>
          <p:nvPr/>
        </p:nvSpPr>
        <p:spPr>
          <a:xfrm>
            <a:off x="6747199" y="3645024"/>
            <a:ext cx="1856543" cy="288032"/>
          </a:xfrm>
          <a:prstGeom prst="wedgeRectCallout">
            <a:avLst>
              <a:gd name="adj1" fmla="val -21650"/>
              <a:gd name="adj2" fmla="val -160583"/>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GB" sz="1400" dirty="0" smtClean="0"/>
              <a:t>Overhead Position</a:t>
            </a:r>
            <a:endParaRPr lang="en-GB" sz="1400" dirty="0"/>
          </a:p>
        </p:txBody>
      </p:sp>
      <p:sp>
        <p:nvSpPr>
          <p:cNvPr id="7" name="Rectangular Callout 6"/>
          <p:cNvSpPr/>
          <p:nvPr/>
        </p:nvSpPr>
        <p:spPr>
          <a:xfrm>
            <a:off x="8382371" y="2060848"/>
            <a:ext cx="1496725" cy="288032"/>
          </a:xfrm>
          <a:prstGeom prst="wedgeRectCallout">
            <a:avLst>
              <a:gd name="adj1" fmla="val -67383"/>
              <a:gd name="adj2" fmla="val -43322"/>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GB" sz="1200" dirty="0" smtClean="0"/>
              <a:t>Horizontal Position</a:t>
            </a:r>
            <a:endParaRPr lang="en-GB" sz="1200" dirty="0"/>
          </a:p>
        </p:txBody>
      </p:sp>
      <p:sp>
        <p:nvSpPr>
          <p:cNvPr id="5" name="Rectangle 4"/>
          <p:cNvSpPr/>
          <p:nvPr/>
        </p:nvSpPr>
        <p:spPr>
          <a:xfrm>
            <a:off x="0" y="789031"/>
            <a:ext cx="5601072" cy="2062103"/>
          </a:xfrm>
          <a:prstGeom prst="rect">
            <a:avLst/>
          </a:prstGeom>
        </p:spPr>
        <p:txBody>
          <a:bodyPr wrap="square">
            <a:spAutoFit/>
          </a:bodyPr>
          <a:lstStyle/>
          <a:p>
            <a:r>
              <a:rPr lang="en-GB" sz="1600" dirty="0" smtClean="0"/>
              <a:t>The Apprentice will need to </a:t>
            </a:r>
            <a:r>
              <a:rPr lang="en-GB" sz="1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practice </a:t>
            </a:r>
            <a:r>
              <a:rPr lang="en-GB" sz="1600" dirty="0" smtClean="0"/>
              <a:t>the welding position and material to </a:t>
            </a:r>
            <a:r>
              <a:rPr lang="en-GB" sz="1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gain enough skill </a:t>
            </a:r>
            <a:r>
              <a:rPr lang="en-GB" sz="1600" dirty="0" smtClean="0"/>
              <a:t>to ensure they pass the practical part </a:t>
            </a:r>
            <a:r>
              <a:rPr lang="en-GB" sz="1600" dirty="0"/>
              <a:t>of their training</a:t>
            </a:r>
            <a:r>
              <a:rPr lang="en-GB" sz="1600" dirty="0" smtClean="0"/>
              <a:t>. This can be achieved by taking a </a:t>
            </a:r>
            <a:r>
              <a:rPr lang="en-GB"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“code” </a:t>
            </a:r>
            <a:r>
              <a:rPr lang="en-GB" sz="1600" dirty="0" smtClean="0"/>
              <a:t>test before the end of their apprenticeship.  This </a:t>
            </a:r>
            <a:r>
              <a:rPr lang="en-GB" sz="1600" dirty="0"/>
              <a:t>ensures that, on reaching the end-point assessment, the apprentice has received the </a:t>
            </a:r>
            <a:r>
              <a:rPr lang="en-GB"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optimum preparation. </a:t>
            </a:r>
            <a:r>
              <a:rPr lang="en-GB" sz="1600" dirty="0"/>
              <a:t>This will also allow the apprentice to carry out </a:t>
            </a:r>
            <a:r>
              <a:rPr lang="en-GB" sz="16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production activities </a:t>
            </a:r>
            <a:r>
              <a:rPr lang="en-GB" sz="1600" dirty="0"/>
              <a:t>within the </a:t>
            </a:r>
            <a:r>
              <a:rPr lang="en-GB" sz="1600" dirty="0" smtClean="0"/>
              <a:t>scope (range) </a:t>
            </a:r>
            <a:r>
              <a:rPr lang="en-GB" sz="1600" dirty="0"/>
              <a:t>of any practical tests already passed. </a:t>
            </a:r>
            <a:endParaRPr lang="en-GB" sz="1600" dirty="0" smtClean="0"/>
          </a:p>
        </p:txBody>
      </p:sp>
      <p:graphicFrame>
        <p:nvGraphicFramePr>
          <p:cNvPr id="6" name="Table 5"/>
          <p:cNvGraphicFramePr>
            <a:graphicFrameLocks noGrp="1"/>
          </p:cNvGraphicFramePr>
          <p:nvPr>
            <p:extLst>
              <p:ext uri="{D42A27DB-BD31-4B8C-83A1-F6EECF244321}">
                <p14:modId xmlns:p14="http://schemas.microsoft.com/office/powerpoint/2010/main" val="3885668968"/>
              </p:ext>
            </p:extLst>
          </p:nvPr>
        </p:nvGraphicFramePr>
        <p:xfrm>
          <a:off x="72349" y="5447496"/>
          <a:ext cx="9022271" cy="1293872"/>
        </p:xfrm>
        <a:graphic>
          <a:graphicData uri="http://schemas.openxmlformats.org/drawingml/2006/table">
            <a:tbl>
              <a:tblPr firstRow="1" bandRow="1">
                <a:tableStyleId>{72833802-FEF1-4C79-8D5D-14CF1EAF98D9}</a:tableStyleId>
              </a:tblPr>
              <a:tblGrid>
                <a:gridCol w="3143914"/>
                <a:gridCol w="5878357"/>
              </a:tblGrid>
              <a:tr h="288032">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t>Welding Test Example in accordance with EN ISO 9606-1</a:t>
                      </a:r>
                    </a:p>
                  </a:txBody>
                  <a:tcPr marL="99060" marR="99060" anchor="ctr"/>
                </a:tc>
                <a:tc hMerge="1">
                  <a:txBody>
                    <a:bodyPr/>
                    <a:lstStyle/>
                    <a:p>
                      <a:endParaRPr lang="en-GB"/>
                    </a:p>
                  </a:txBody>
                  <a:tcPr/>
                </a:tc>
              </a:tr>
              <a:tr h="4140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t>10mm</a:t>
                      </a:r>
                      <a:r>
                        <a:rPr lang="en-GB" sz="1200" baseline="0" dirty="0" smtClean="0"/>
                        <a:t> Carbon (m</a:t>
                      </a:r>
                      <a:r>
                        <a:rPr lang="en-GB" sz="1200" dirty="0" smtClean="0"/>
                        <a:t>ild</a:t>
                      </a:r>
                      <a:r>
                        <a:rPr lang="en-GB" sz="1200" baseline="0" dirty="0" smtClean="0"/>
                        <a:t> steel) plate, single V Butt (groove) joint design, using TIG (GTAW) process in a horizontal PC (2G) position</a:t>
                      </a:r>
                      <a:endParaRPr lang="en-GB" sz="1200" dirty="0" smtClean="0"/>
                    </a:p>
                  </a:txBody>
                  <a:tcPr marL="99060" marR="99060" anchor="ctr"/>
                </a:tc>
                <a:tc>
                  <a:txBody>
                    <a:bodyPr/>
                    <a:lstStyle/>
                    <a:p>
                      <a:pPr algn="l"/>
                      <a:r>
                        <a:rPr lang="en-GB" sz="1200" dirty="0" smtClean="0">
                          <a:solidFill>
                            <a:schemeClr val="tx1"/>
                          </a:solidFill>
                        </a:rPr>
                        <a:t>There is one </a:t>
                      </a:r>
                      <a:r>
                        <a:rPr lang="en-GB" sz="1200" kern="1200" baseline="0" dirty="0" smtClean="0">
                          <a:solidFill>
                            <a:schemeClr val="tx1"/>
                          </a:solidFill>
                          <a:latin typeface="+mn-lt"/>
                          <a:ea typeface="+mn-ea"/>
                          <a:cs typeface="+mn-cs"/>
                        </a:rPr>
                        <a:t>mandatory </a:t>
                      </a:r>
                      <a:r>
                        <a:rPr lang="en-GB" sz="1200" dirty="0" smtClean="0">
                          <a:solidFill>
                            <a:schemeClr val="tx1"/>
                          </a:solidFill>
                        </a:rPr>
                        <a:t>test</a:t>
                      </a:r>
                      <a:r>
                        <a:rPr lang="en-GB" sz="1200" baseline="0" dirty="0" smtClean="0">
                          <a:solidFill>
                            <a:schemeClr val="tx1"/>
                          </a:solidFill>
                        </a:rPr>
                        <a:t> required which is </a:t>
                      </a:r>
                      <a:r>
                        <a:rPr lang="en-GB" sz="1200" kern="1200" baseline="0" dirty="0" smtClean="0">
                          <a:solidFill>
                            <a:schemeClr val="tx1"/>
                          </a:solidFill>
                          <a:latin typeface="+mn-lt"/>
                          <a:ea typeface="+mn-ea"/>
                          <a:cs typeface="+mn-cs"/>
                        </a:rPr>
                        <a:t>visual inspection, this is in accordance with ISO 17637.  Then there are three optional tests of which one is compulsory. </a:t>
                      </a:r>
                    </a:p>
                    <a:p>
                      <a:pPr marL="171450" indent="-171450" algn="l">
                        <a:buFont typeface="Arial" panose="020B0604020202020204" pitchFamily="34" charset="0"/>
                        <a:buChar char="•"/>
                      </a:pPr>
                      <a:r>
                        <a:rPr lang="en-GB" sz="1200" kern="1200" baseline="0" dirty="0" smtClean="0">
                          <a:solidFill>
                            <a:schemeClr val="tx1"/>
                          </a:solidFill>
                          <a:latin typeface="+mn-lt"/>
                          <a:ea typeface="+mn-ea"/>
                          <a:cs typeface="+mn-cs"/>
                        </a:rPr>
                        <a:t>Radiographic testing according to ISO 17636</a:t>
                      </a:r>
                    </a:p>
                    <a:p>
                      <a:pPr marL="171450" indent="-171450" algn="l">
                        <a:buFont typeface="Arial" panose="020B0604020202020204" pitchFamily="34" charset="0"/>
                        <a:buChar char="•"/>
                      </a:pPr>
                      <a:r>
                        <a:rPr lang="en-GB" sz="1200" kern="1200" baseline="0" dirty="0" smtClean="0">
                          <a:solidFill>
                            <a:schemeClr val="tx1"/>
                          </a:solidFill>
                          <a:latin typeface="+mn-lt"/>
                          <a:ea typeface="+mn-ea"/>
                          <a:cs typeface="+mn-cs"/>
                        </a:rPr>
                        <a:t>Bend test according to ISO 5173</a:t>
                      </a:r>
                    </a:p>
                    <a:p>
                      <a:pPr marL="171450" indent="-171450" algn="l">
                        <a:buFont typeface="Arial" panose="020B0604020202020204" pitchFamily="34" charset="0"/>
                        <a:buChar char="•"/>
                      </a:pPr>
                      <a:r>
                        <a:rPr lang="en-GB" sz="1200" kern="1200" baseline="0" dirty="0" smtClean="0">
                          <a:solidFill>
                            <a:schemeClr val="tx1"/>
                          </a:solidFill>
                          <a:latin typeface="+mn-lt"/>
                          <a:ea typeface="+mn-ea"/>
                          <a:cs typeface="+mn-cs"/>
                        </a:rPr>
                        <a:t>Fracture test according to ISO 9017</a:t>
                      </a:r>
                      <a:endParaRPr lang="en-GB" sz="1200" kern="1200" baseline="0" dirty="0">
                        <a:solidFill>
                          <a:schemeClr val="tx1"/>
                        </a:solidFill>
                        <a:latin typeface="+mn-lt"/>
                        <a:ea typeface="+mn-ea"/>
                        <a:cs typeface="+mn-cs"/>
                      </a:endParaRPr>
                    </a:p>
                  </a:txBody>
                  <a:tcPr marL="99060" marR="99060" anchor="ctr"/>
                </a:tc>
              </a:tr>
            </a:tbl>
          </a:graphicData>
        </a:graphic>
      </p:graphicFrame>
      <p:sp>
        <p:nvSpPr>
          <p:cNvPr id="12" name="Rounded Rectangle 11"/>
          <p:cNvSpPr/>
          <p:nvPr/>
        </p:nvSpPr>
        <p:spPr>
          <a:xfrm>
            <a:off x="8666086" y="3359730"/>
            <a:ext cx="1201460" cy="1221398"/>
          </a:xfrm>
          <a:prstGeom prst="roundRect">
            <a:avLst/>
          </a:prstGeom>
          <a:solidFill>
            <a:schemeClr val="bg1"/>
          </a:solidFill>
        </p:spPr>
        <p:style>
          <a:lnRef idx="0">
            <a:schemeClr val="dk1"/>
          </a:lnRef>
          <a:fillRef idx="3">
            <a:schemeClr val="dk1"/>
          </a:fillRef>
          <a:effectRef idx="3">
            <a:schemeClr val="dk1"/>
          </a:effectRef>
          <a:fontRef idx="minor">
            <a:schemeClr val="lt1"/>
          </a:fontRef>
        </p:style>
        <p:txBody>
          <a:bodyPr rtlCol="0" anchor="ctr"/>
          <a:lstStyle/>
          <a:p>
            <a:pPr algn="ctr"/>
            <a:r>
              <a:rPr lang="en-GB" sz="1000" dirty="0" smtClean="0">
                <a:solidFill>
                  <a:schemeClr val="tx1"/>
                </a:solidFill>
              </a:rPr>
              <a:t>Note: The PC etc. is from the EN ISO 9606 standards and the 2G etc. is from the ASME standard</a:t>
            </a:r>
            <a:endParaRPr lang="en-GB" sz="1000" dirty="0">
              <a:solidFill>
                <a:schemeClr val="tx1"/>
              </a:solidFill>
            </a:endParaRPr>
          </a:p>
        </p:txBody>
      </p:sp>
      <p:sp>
        <p:nvSpPr>
          <p:cNvPr id="13" name="Slide Number Placeholder 12"/>
          <p:cNvSpPr>
            <a:spLocks noGrp="1"/>
          </p:cNvSpPr>
          <p:nvPr>
            <p:ph type="sldNum" sz="quarter" idx="12"/>
          </p:nvPr>
        </p:nvSpPr>
        <p:spPr/>
        <p:txBody>
          <a:bodyPr/>
          <a:lstStyle/>
          <a:p>
            <a:fld id="{7F51C6FD-F16C-4632-BFD2-B37E782C3167}" type="slidenum">
              <a:rPr lang="en-GB" smtClean="0"/>
              <a:t>9</a:t>
            </a:fld>
            <a:endParaRPr lang="en-GB"/>
          </a:p>
        </p:txBody>
      </p:sp>
      <p:sp>
        <p:nvSpPr>
          <p:cNvPr id="8" name="Rectangular Callout 7"/>
          <p:cNvSpPr/>
          <p:nvPr/>
        </p:nvSpPr>
        <p:spPr>
          <a:xfrm>
            <a:off x="8466401" y="620688"/>
            <a:ext cx="1401145" cy="288032"/>
          </a:xfrm>
          <a:prstGeom prst="wedgeRectCallout">
            <a:avLst>
              <a:gd name="adj1" fmla="val -21795"/>
              <a:gd name="adj2" fmla="val 122560"/>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GB" sz="1200" dirty="0" smtClean="0"/>
              <a:t>Vertical Position</a:t>
            </a:r>
            <a:endParaRPr lang="en-GB" sz="1200" dirty="0"/>
          </a:p>
        </p:txBody>
      </p:sp>
    </p:spTree>
    <p:extLst>
      <p:ext uri="{BB962C8B-B14F-4D97-AF65-F5344CB8AC3E}">
        <p14:creationId xmlns:p14="http://schemas.microsoft.com/office/powerpoint/2010/main" val="6067299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 Welding Institute 2017</Template>
  <TotalTime>1366</TotalTime>
  <Words>2221</Words>
  <Application>Microsoft Office PowerPoint</Application>
  <PresentationFormat>A4 Paper (210x297 mm)</PresentationFormat>
  <Paragraphs>322</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New Welding Apprenticeship Overview 2017</vt:lpstr>
      <vt:lpstr>PowerPoint Presentation</vt:lpstr>
      <vt:lpstr>Two Apprenticeship Standards </vt:lpstr>
      <vt:lpstr>The levels are both based around these requirements</vt:lpstr>
      <vt:lpstr>PowerPoint Presentation</vt:lpstr>
      <vt:lpstr>Skill Modules Option within the standards</vt:lpstr>
      <vt:lpstr>Modules Options (Level 2) </vt:lpstr>
      <vt:lpstr>PowerPoint Presentation</vt:lpstr>
      <vt:lpstr>Welding Test Details</vt:lpstr>
      <vt:lpstr>PowerPoint Presentation</vt:lpstr>
      <vt:lpstr>Assessment Organisation   An Assessment Organisation seeking approval to conduct the end-point assessment for the Trailblazer Welding Apprenticeship will be required to develop a bank of examination questions which adequately test the knowledge requirements in the Apprenticeship Standard. The Assessment Organisation would also be required to show how it selects questions from their bank, in order to produce examination papers that comply with the structure in Table 2 and to ensure a reasonable spread of questions across the syllabus for each section.</vt:lpstr>
      <vt:lpstr>PowerPoint Presentation</vt:lpstr>
    </vt:vector>
  </TitlesOfParts>
  <Company>Pall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Welding Apprenticeship Trailblazer 2017</dc:title>
  <dc:creator>Michael Baverstock</dc:creator>
  <cp:lastModifiedBy>Lynn White</cp:lastModifiedBy>
  <cp:revision>104</cp:revision>
  <cp:lastPrinted>2017-01-06T07:55:02Z</cp:lastPrinted>
  <dcterms:created xsi:type="dcterms:W3CDTF">2016-11-30T21:29:39Z</dcterms:created>
  <dcterms:modified xsi:type="dcterms:W3CDTF">2017-02-03T10:35:45Z</dcterms:modified>
</cp:coreProperties>
</file>